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Roboto"/>
      <p:regular r:id="rId31"/>
      <p:bold r:id="rId32"/>
      <p:italic r:id="rId33"/>
      <p:boldItalic r:id="rId34"/>
    </p:embeddedFon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17">
          <p15:clr>
            <a:srgbClr val="A4A3A4"/>
          </p15:clr>
        </p15:guide>
      </p15:sldGuideLst>
    </p:ext>
    <p:ext uri="http://customooxmlschemas.google.com/">
      <go:slidesCustomData xmlns:go="http://customooxmlschemas.google.com/" r:id="rId39" roundtripDataSignature="AMtx7mhG3eP/POla4gbdbQ3vgN18rtik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17"/>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176e97d81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e176e97d81_1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e176e97d81_1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176e97d81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e176e97d81_1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e176e97d81_1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0d8e1019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 name="Google Shape;64;ga0d8e1019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3512ea367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e3512ea367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e3512ea367_1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176e97d81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e176e97d81_1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e176e97d81_1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ecf91592bb_0_4"/>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ecf91592bb_0_4"/>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ecf91592bb_0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ecf91592bb_0_3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ecf91592bb_0_39"/>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ecf91592bb_0_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ecf91592bb_0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1">
  <p:cSld name="1_Slide de Título">
    <p:spTree>
      <p:nvGrpSpPr>
        <p:cNvPr id="55"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2">
  <p:cSld name="TITLE_1">
    <p:spTree>
      <p:nvGrpSpPr>
        <p:cNvPr id="56" name="Shape 5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7" name="Shape 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ecf91592bb_0_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ecf91592bb_0_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ecf91592bb_0_1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ecf91592bb_0_1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ecf91592bb_0_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ecf91592bb_0_1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ecf91592bb_0_1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ecf91592bb_0_1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ecf91592bb_0_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ecf91592bb_0_2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ecf91592bb_0_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ecf91592bb_0_2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ecf91592bb_0_23"/>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ecf91592bb_0_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ecf91592bb_0_27"/>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ecf91592bb_0_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ecf91592bb_0_3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ecf91592bb_0_3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ecf91592bb_0_3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ecf91592bb_0_30"/>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ecf91592bb_0_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ecf91592bb_0_3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ecf91592bb_0_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ecf91592bb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ecf91592bb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ecf91592bb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hyperlink" Target="https://bvsms.saude.gov.br/bvs/publicacoes/fitoterapia_no_sus.pdf" TargetMode="External"/><Relationship Id="rId5" Type="http://schemas.openxmlformats.org/officeDocument/2006/relationships/image" Target="../media/image10.png"/><Relationship Id="rId6" Type="http://schemas.openxmlformats.org/officeDocument/2006/relationships/hyperlink" Target="https://bvsms.saude.gov.br/bvs/publicacoes/fitoterapia_no_sus.pdf" TargetMode="External"/><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1.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hyperlink" Target="https://www.gov.br/anvisa/pt-br/assuntos/farmacopeia/farmacopeia-brasileira/arquivos/7985json-file-1" TargetMode="External"/><Relationship Id="rId5" Type="http://schemas.openxmlformats.org/officeDocument/2006/relationships/image" Target="../media/image17.png"/><Relationship Id="rId6" Type="http://schemas.openxmlformats.org/officeDocument/2006/relationships/hyperlink" Target="https://www.gov.br/anvisa/pt-br/assuntos/farmacopeia/farmacopeia-brasileira/arquivos/7985json-file-1" TargetMode="External"/><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hyperlink" Target="https://www.gov.br/anvisa/pt-br/assuntos/farmacopeia/formulario-fitoterapico/arquivos/2021-fffb2-final-c-capa2.pdf" TargetMode="External"/><Relationship Id="rId5" Type="http://schemas.openxmlformats.org/officeDocument/2006/relationships/image" Target="../media/image16.png"/><Relationship Id="rId6" Type="http://schemas.openxmlformats.org/officeDocument/2006/relationships/hyperlink" Target="https://www.gov.br/anvisa/pt-br/assuntos/farmacopeia/formulario-fitoterapico/arquivos/2021-fffb2-final-c-capa2.pdf" TargetMode="External"/><Relationship Id="rId7"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1.png"/><Relationship Id="rId7" Type="http://schemas.openxmlformats.org/officeDocument/2006/relationships/hyperlink" Target="https://www.gov.br/anvisa/pt-br/assuntos/farmacopeia/memento-fitoterapico/memento-fitoterapico.pdf/view" TargetMode="External"/><Relationship Id="rId8"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28.png"/><Relationship Id="rId5" Type="http://schemas.openxmlformats.org/officeDocument/2006/relationships/image" Target="../media/image14.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23.jpg"/><Relationship Id="rId6"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6.jpg"/><Relationship Id="rId4" Type="http://schemas.openxmlformats.org/officeDocument/2006/relationships/image" Target="../media/image19.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5.jp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ge176e97d81_1_120"/>
          <p:cNvSpPr txBox="1"/>
          <p:nvPr/>
        </p:nvSpPr>
        <p:spPr>
          <a:xfrm>
            <a:off x="619400" y="2718101"/>
            <a:ext cx="70767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Esta publicação do Ministério da Saúde traz assuntos relacionados à políticas públicas em plantas medicinais e fitoterápicos, bem como sobre o programa de pesquisa de plantas medicinais da Central de Medicamentos.</a:t>
            </a:r>
            <a:endParaRPr sz="1600">
              <a:solidFill>
                <a:schemeClr val="dk1"/>
              </a:solidFill>
              <a:latin typeface="Helvetica Neue"/>
              <a:ea typeface="Helvetica Neue"/>
              <a:cs typeface="Helvetica Neue"/>
              <a:sym typeface="Helvetica Neue"/>
            </a:endParaRPr>
          </a:p>
          <a:p>
            <a:pPr indent="457200" lvl="0" marL="0" rtl="0" algn="just">
              <a:lnSpc>
                <a:spcPct val="150000"/>
              </a:lnSpc>
              <a:spcBef>
                <a:spcPts val="0"/>
              </a:spcBef>
              <a:spcAft>
                <a:spcPts val="0"/>
              </a:spcAft>
              <a:buClr>
                <a:schemeClr val="dk1"/>
              </a:buClr>
              <a:buSzPts val="1100"/>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Sua aplicação pelo SUS dá início ao disciplinamento do emprego da fitoterapia de base científica extraída do conjunto de plantas colecionadas por gerações sucessivas de uma população que tinha como única opção para o tratamento de seus males, o uso empírico das plantas medicinais de fácil acesso em cada região do país.</a:t>
            </a:r>
            <a:endParaRPr sz="1600">
              <a:solidFill>
                <a:schemeClr val="dk1"/>
              </a:solidFill>
              <a:latin typeface="Helvetica Neue"/>
              <a:ea typeface="Helvetica Neue"/>
              <a:cs typeface="Helvetica Neue"/>
              <a:sym typeface="Helvetica Neue"/>
            </a:endParaRPr>
          </a:p>
        </p:txBody>
      </p:sp>
      <p:sp>
        <p:nvSpPr>
          <p:cNvPr id="142" name="Google Shape;142;ge176e97d81_1_120"/>
          <p:cNvSpPr txBox="1"/>
          <p:nvPr/>
        </p:nvSpPr>
        <p:spPr>
          <a:xfrm>
            <a:off x="609750" y="1610136"/>
            <a:ext cx="7213450" cy="110796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7. A FITOTERAPIA NO SUS - PROGRAMA DE PESQUISAS DE PLANTAS MEDICINAIS DA CENTRAL DE MEDICAMENTOS</a:t>
            </a:r>
            <a:endParaRPr/>
          </a:p>
        </p:txBody>
      </p:sp>
      <p:sp>
        <p:nvSpPr>
          <p:cNvPr id="143" name="Google Shape;143;ge176e97d81_1_120"/>
          <p:cNvSpPr txBox="1"/>
          <p:nvPr/>
        </p:nvSpPr>
        <p:spPr>
          <a:xfrm>
            <a:off x="8002233" y="5823905"/>
            <a:ext cx="3064032"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Caderno A Fitoterapia no SUS - Programa de Pesquisas de Plantas Medicinais da Central de Medicamentos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Ministério da Saúde, 2006</a:t>
            </a:r>
            <a:endParaRPr b="0" i="0" sz="1200" u="none" cap="none" strike="noStrike">
              <a:solidFill>
                <a:srgbClr val="000000"/>
              </a:solidFill>
              <a:latin typeface="Helvetica Neue"/>
              <a:ea typeface="Helvetica Neue"/>
              <a:cs typeface="Helvetica Neue"/>
              <a:sym typeface="Helvetica Neue"/>
            </a:endParaRPr>
          </a:p>
        </p:txBody>
      </p:sp>
      <p:pic>
        <p:nvPicPr>
          <p:cNvPr id="144" name="Google Shape;144;ge176e97d81_1_120">
            <a:hlinkClick r:id="rId4"/>
          </p:cNvPr>
          <p:cNvPicPr preferRelativeResize="0"/>
          <p:nvPr/>
        </p:nvPicPr>
        <p:blipFill rotWithShape="1">
          <a:blip r:embed="rId5">
            <a:alphaModFix/>
          </a:blip>
          <a:srcRect b="0" l="0" r="0" t="0"/>
          <a:stretch/>
        </p:blipFill>
        <p:spPr>
          <a:xfrm>
            <a:off x="8064225" y="1753630"/>
            <a:ext cx="2924550" cy="4061876"/>
          </a:xfrm>
          <a:prstGeom prst="rect">
            <a:avLst/>
          </a:prstGeom>
          <a:noFill/>
          <a:ln>
            <a:noFill/>
          </a:ln>
        </p:spPr>
      </p:pic>
      <p:pic>
        <p:nvPicPr>
          <p:cNvPr id="145" name="Google Shape;145;ge176e97d81_1_120">
            <a:hlinkClick r:id="rId6"/>
          </p:cNvPr>
          <p:cNvPicPr preferRelativeResize="0"/>
          <p:nvPr/>
        </p:nvPicPr>
        <p:blipFill rotWithShape="1">
          <a:blip r:embed="rId7">
            <a:alphaModFix/>
          </a:blip>
          <a:srcRect b="0" l="0" r="0" t="0"/>
          <a:stretch/>
        </p:blipFill>
        <p:spPr>
          <a:xfrm>
            <a:off x="11128257" y="5283987"/>
            <a:ext cx="531519" cy="5315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31"/>
          <p:cNvSpPr txBox="1"/>
          <p:nvPr/>
        </p:nvSpPr>
        <p:spPr>
          <a:xfrm>
            <a:off x="646886" y="2223000"/>
            <a:ext cx="6353400" cy="4402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A publicação de  “Cadernos de Atenção Básica – Práticas Integrativas e Complementares – Plantas Medicinais e Fitoterapia na Atenção Básica” n. 31, realizada pelo Ministério da Saúde em 2012,  contribui para a orientação de  gestores na implantação de programas e projetos em fitoterapia na Atenção Básica - hoje denominada pelo Ministério da Saúde de </a:t>
            </a:r>
            <a:r>
              <a:rPr b="1" lang="pt-BR" sz="1600">
                <a:solidFill>
                  <a:schemeClr val="dk1"/>
                </a:solidFill>
                <a:latin typeface="Helvetica Neue"/>
                <a:ea typeface="Helvetica Neue"/>
                <a:cs typeface="Helvetica Neue"/>
                <a:sym typeface="Helvetica Neue"/>
              </a:rPr>
              <a:t>Atenção Primária.</a:t>
            </a:r>
            <a:endParaRPr b="1" sz="1600">
              <a:solidFill>
                <a:schemeClr val="dk1"/>
              </a:solidFill>
              <a:latin typeface="Helvetica Neue"/>
              <a:ea typeface="Helvetica Neue"/>
              <a:cs typeface="Helvetica Neue"/>
              <a:sym typeface="Helvetica Neue"/>
            </a:endParaRPr>
          </a:p>
          <a:p>
            <a:pPr indent="457200" lvl="0" marL="0" rtl="0" algn="just">
              <a:lnSpc>
                <a:spcPct val="150000"/>
              </a:lnSpc>
              <a:spcBef>
                <a:spcPts val="0"/>
              </a:spcBef>
              <a:spcAft>
                <a:spcPts val="0"/>
              </a:spcAft>
              <a:buClr>
                <a:schemeClr val="dk1"/>
              </a:buClr>
              <a:buSzPts val="1100"/>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Esses projetos e programas devem contar com a elaboração de Mementos, Formulários Terapêuticos, Monografias e Protocolos sobre espécies de plantas medicinais de forma a garantir a indicação segura e eficaz de fitoterápicos na atenção primária à  saúde, pelos profissionais de saúde.</a:t>
            </a:r>
            <a:endParaRPr sz="1600">
              <a:solidFill>
                <a:schemeClr val="dk1"/>
              </a:solidFill>
              <a:latin typeface="Helvetica Neue"/>
              <a:ea typeface="Helvetica Neue"/>
              <a:cs typeface="Helvetica Neue"/>
              <a:sym typeface="Helvetica Neue"/>
            </a:endParaRPr>
          </a:p>
        </p:txBody>
      </p:sp>
      <p:sp>
        <p:nvSpPr>
          <p:cNvPr id="152" name="Google Shape;152;p31"/>
          <p:cNvSpPr txBox="1"/>
          <p:nvPr/>
        </p:nvSpPr>
        <p:spPr>
          <a:xfrm>
            <a:off x="622457" y="1613461"/>
            <a:ext cx="94146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8. A INSERÇÃO DA FITOTERAPIA NOS MUNICÍPIOS</a:t>
            </a:r>
            <a:endParaRPr/>
          </a:p>
        </p:txBody>
      </p:sp>
      <p:pic>
        <p:nvPicPr>
          <p:cNvPr id="153" name="Google Shape;153;p31"/>
          <p:cNvPicPr preferRelativeResize="0"/>
          <p:nvPr/>
        </p:nvPicPr>
        <p:blipFill rotWithShape="1">
          <a:blip r:embed="rId4">
            <a:alphaModFix/>
          </a:blip>
          <a:srcRect b="0" l="0" r="0" t="0"/>
          <a:stretch/>
        </p:blipFill>
        <p:spPr>
          <a:xfrm>
            <a:off x="7098775" y="1923679"/>
            <a:ext cx="4843200" cy="4178647"/>
          </a:xfrm>
          <a:prstGeom prst="rect">
            <a:avLst/>
          </a:prstGeom>
          <a:noFill/>
          <a:ln>
            <a:noFill/>
          </a:ln>
        </p:spPr>
      </p:pic>
      <p:sp>
        <p:nvSpPr>
          <p:cNvPr id="154" name="Google Shape;154;p31"/>
          <p:cNvSpPr txBox="1"/>
          <p:nvPr/>
        </p:nvSpPr>
        <p:spPr>
          <a:xfrm>
            <a:off x="7516678" y="5823976"/>
            <a:ext cx="3657600"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Cadernos de Atenção Básica.Práticas Integrativas e Complementares.Plantas Medicinais e Fitoterapia na Atenção Básica </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Ministério da Saúde, 2012</a:t>
            </a:r>
            <a:endParaRPr b="0" i="0" sz="1200" u="none" cap="none" strike="noStrike">
              <a:solidFill>
                <a:srgbClr val="000000"/>
              </a:solidFill>
              <a:latin typeface="Helvetica Neue"/>
              <a:ea typeface="Helvetica Neue"/>
              <a:cs typeface="Helvetica Neue"/>
              <a:sym typeface="Helvetica Neue"/>
            </a:endParaRPr>
          </a:p>
        </p:txBody>
      </p:sp>
      <p:pic>
        <p:nvPicPr>
          <p:cNvPr id="155" name="Google Shape;155;p31"/>
          <p:cNvPicPr preferRelativeResize="0"/>
          <p:nvPr/>
        </p:nvPicPr>
        <p:blipFill rotWithShape="1">
          <a:blip r:embed="rId5">
            <a:alphaModFix/>
          </a:blip>
          <a:srcRect b="0" l="0" r="0" t="0"/>
          <a:stretch/>
        </p:blipFill>
        <p:spPr>
          <a:xfrm>
            <a:off x="11371594" y="5071605"/>
            <a:ext cx="531519" cy="5315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32"/>
          <p:cNvSpPr txBox="1"/>
          <p:nvPr/>
        </p:nvSpPr>
        <p:spPr>
          <a:xfrm>
            <a:off x="694075" y="2235200"/>
            <a:ext cx="60243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A  Farmacopéia Brasileira  é o Código Oficial Farmacêutico de nosso  país, elaborada pela ANVISA.  Nele estão estabelecidos os critérios de qualidade dos medicamentos em uso, tanto manipulados quanto industrializados, compondo o conjunto de normas e monografias de farmoquímicos, vigente para o território nacional, que dará suporte às práticas de manipulação e dispensação de fitoterápicos nos Programas de Fitoterapia no SUS.</a:t>
            </a:r>
            <a:endParaRPr sz="1600">
              <a:solidFill>
                <a:schemeClr val="dk1"/>
              </a:solidFill>
              <a:latin typeface="Helvetica Neue"/>
              <a:ea typeface="Helvetica Neue"/>
              <a:cs typeface="Helvetica Neue"/>
              <a:sym typeface="Helvetica Neue"/>
            </a:endParaRPr>
          </a:p>
        </p:txBody>
      </p:sp>
      <p:sp>
        <p:nvSpPr>
          <p:cNvPr id="162" name="Google Shape;162;p32"/>
          <p:cNvSpPr txBox="1"/>
          <p:nvPr/>
        </p:nvSpPr>
        <p:spPr>
          <a:xfrm>
            <a:off x="635150" y="1632442"/>
            <a:ext cx="46861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9. A FARMACOPÉIA BRASILEIRA</a:t>
            </a:r>
            <a:endParaRPr/>
          </a:p>
        </p:txBody>
      </p:sp>
      <p:pic>
        <p:nvPicPr>
          <p:cNvPr id="163" name="Google Shape;163;p32">
            <a:hlinkClick r:id="rId4"/>
          </p:cNvPr>
          <p:cNvPicPr preferRelativeResize="0"/>
          <p:nvPr/>
        </p:nvPicPr>
        <p:blipFill rotWithShape="1">
          <a:blip r:embed="rId5">
            <a:alphaModFix/>
          </a:blip>
          <a:srcRect b="0" l="0" r="0" t="0"/>
          <a:stretch/>
        </p:blipFill>
        <p:spPr>
          <a:xfrm>
            <a:off x="8009250" y="1670542"/>
            <a:ext cx="3251875" cy="4547808"/>
          </a:xfrm>
          <a:prstGeom prst="rect">
            <a:avLst/>
          </a:prstGeom>
          <a:noFill/>
          <a:ln>
            <a:noFill/>
          </a:ln>
        </p:spPr>
      </p:pic>
      <p:sp>
        <p:nvSpPr>
          <p:cNvPr id="164" name="Google Shape;164;p32"/>
          <p:cNvSpPr txBox="1"/>
          <p:nvPr/>
        </p:nvSpPr>
        <p:spPr>
          <a:xfrm>
            <a:off x="8009250" y="6210067"/>
            <a:ext cx="3251875"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Cadernos da Farmacopéia Brasileira</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ANVISA, 2019</a:t>
            </a:r>
            <a:endParaRPr b="0" i="0" sz="1200" u="none" cap="none" strike="noStrike">
              <a:solidFill>
                <a:srgbClr val="000000"/>
              </a:solidFill>
              <a:latin typeface="Helvetica Neue"/>
              <a:ea typeface="Helvetica Neue"/>
              <a:cs typeface="Helvetica Neue"/>
              <a:sym typeface="Helvetica Neue"/>
            </a:endParaRPr>
          </a:p>
        </p:txBody>
      </p:sp>
      <p:pic>
        <p:nvPicPr>
          <p:cNvPr id="165" name="Google Shape;165;p32">
            <a:hlinkClick r:id="rId6"/>
          </p:cNvPr>
          <p:cNvPicPr preferRelativeResize="0"/>
          <p:nvPr/>
        </p:nvPicPr>
        <p:blipFill rotWithShape="1">
          <a:blip r:embed="rId7">
            <a:alphaModFix/>
          </a:blip>
          <a:srcRect b="0" l="0" r="0" t="0"/>
          <a:stretch/>
        </p:blipFill>
        <p:spPr>
          <a:xfrm>
            <a:off x="11464582" y="5678548"/>
            <a:ext cx="531519" cy="5315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3"/>
          <p:cNvSpPr txBox="1"/>
          <p:nvPr/>
        </p:nvSpPr>
        <p:spPr>
          <a:xfrm>
            <a:off x="685950" y="2203300"/>
            <a:ext cx="6730800" cy="3663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O Formulário de Fitoterápicos é um dos compêndios da Farmacopeia Brasileira e  contém informações sobre a forma correta de preparo de formulações oficinais e estáveis, de uso consagrado e/ou tradicional e as indicações e restrições de uso de cada espécie de planta medicinal. </a:t>
            </a:r>
            <a:endParaRPr sz="1600">
              <a:solidFill>
                <a:schemeClr val="dk1"/>
              </a:solidFill>
              <a:latin typeface="Helvetica Neue"/>
              <a:ea typeface="Helvetica Neue"/>
              <a:cs typeface="Helvetica Neue"/>
              <a:sym typeface="Helvetica Neue"/>
            </a:endParaRPr>
          </a:p>
          <a:p>
            <a:pPr indent="457200" lvl="0" marL="0" rtl="0" algn="just">
              <a:lnSpc>
                <a:spcPct val="150000"/>
              </a:lnSpc>
              <a:spcBef>
                <a:spcPts val="0"/>
              </a:spcBef>
              <a:spcAft>
                <a:spcPts val="0"/>
              </a:spcAft>
              <a:buClr>
                <a:schemeClr val="dk1"/>
              </a:buClr>
              <a:buSzPts val="1100"/>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As formulações apresentadas dizem respeito às  espécies vegetais e às formas farmacêuticas comuns nos serviços de fitoterapia e  constantes da relação de espécies vegetais de interesse do SUS (RENISUS), podendo ser manipuladas de modo a estabelecer um estoque mínimo em farmácias de manipulação e farmácias vivas, segundo a legislação. </a:t>
            </a:r>
            <a:endParaRPr sz="1600">
              <a:solidFill>
                <a:schemeClr val="dk1"/>
              </a:solidFill>
              <a:latin typeface="Helvetica Neue"/>
              <a:ea typeface="Helvetica Neue"/>
              <a:cs typeface="Helvetica Neue"/>
              <a:sym typeface="Helvetica Neue"/>
            </a:endParaRPr>
          </a:p>
        </p:txBody>
      </p:sp>
      <p:sp>
        <p:nvSpPr>
          <p:cNvPr id="172" name="Google Shape;172;p33"/>
          <p:cNvSpPr txBox="1"/>
          <p:nvPr/>
        </p:nvSpPr>
        <p:spPr>
          <a:xfrm>
            <a:off x="7845699" y="6006402"/>
            <a:ext cx="336161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Formulário de Fitoterápicos/Farmacopéia Brasileira</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ANVISA, 2021</a:t>
            </a:r>
            <a:endParaRPr b="0" i="0" sz="1200" u="none" cap="none" strike="noStrike">
              <a:solidFill>
                <a:srgbClr val="000000"/>
              </a:solidFill>
              <a:latin typeface="Helvetica Neue"/>
              <a:ea typeface="Helvetica Neue"/>
              <a:cs typeface="Helvetica Neue"/>
              <a:sym typeface="Helvetica Neue"/>
            </a:endParaRPr>
          </a:p>
        </p:txBody>
      </p:sp>
      <p:pic>
        <p:nvPicPr>
          <p:cNvPr id="173" name="Google Shape;173;p33">
            <a:hlinkClick r:id="rId4"/>
          </p:cNvPr>
          <p:cNvPicPr preferRelativeResize="0"/>
          <p:nvPr/>
        </p:nvPicPr>
        <p:blipFill rotWithShape="1">
          <a:blip r:embed="rId5">
            <a:alphaModFix/>
          </a:blip>
          <a:srcRect b="0" l="0" r="0" t="0"/>
          <a:stretch/>
        </p:blipFill>
        <p:spPr>
          <a:xfrm>
            <a:off x="7845699" y="1281071"/>
            <a:ext cx="3361610" cy="4728050"/>
          </a:xfrm>
          <a:prstGeom prst="rect">
            <a:avLst/>
          </a:prstGeom>
          <a:noFill/>
          <a:ln>
            <a:noFill/>
          </a:ln>
        </p:spPr>
      </p:pic>
      <p:sp>
        <p:nvSpPr>
          <p:cNvPr id="174" name="Google Shape;174;p33"/>
          <p:cNvSpPr txBox="1"/>
          <p:nvPr/>
        </p:nvSpPr>
        <p:spPr>
          <a:xfrm>
            <a:off x="635150" y="1632442"/>
            <a:ext cx="46861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9. A FARMACOPÉIA BRASILEIRA</a:t>
            </a:r>
            <a:endParaRPr/>
          </a:p>
        </p:txBody>
      </p:sp>
      <p:pic>
        <p:nvPicPr>
          <p:cNvPr id="175" name="Google Shape;175;p33">
            <a:hlinkClick r:id="rId6"/>
          </p:cNvPr>
          <p:cNvPicPr preferRelativeResize="0"/>
          <p:nvPr/>
        </p:nvPicPr>
        <p:blipFill rotWithShape="1">
          <a:blip r:embed="rId7">
            <a:alphaModFix/>
          </a:blip>
          <a:srcRect b="0" l="0" r="0" t="0"/>
          <a:stretch/>
        </p:blipFill>
        <p:spPr>
          <a:xfrm>
            <a:off x="11370448" y="5474883"/>
            <a:ext cx="531519" cy="5315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grpSp>
        <p:nvGrpSpPr>
          <p:cNvPr id="181" name="Google Shape;181;p34"/>
          <p:cNvGrpSpPr/>
          <p:nvPr/>
        </p:nvGrpSpPr>
        <p:grpSpPr>
          <a:xfrm>
            <a:off x="613573" y="2386511"/>
            <a:ext cx="6117425" cy="3837764"/>
            <a:chOff x="670453" y="2774395"/>
            <a:chExt cx="6060546" cy="3449880"/>
          </a:xfrm>
        </p:grpSpPr>
        <p:pic>
          <p:nvPicPr>
            <p:cNvPr id="182" name="Google Shape;182;p34"/>
            <p:cNvPicPr preferRelativeResize="0"/>
            <p:nvPr/>
          </p:nvPicPr>
          <p:blipFill rotWithShape="1">
            <a:blip r:embed="rId4">
              <a:alphaModFix/>
            </a:blip>
            <a:srcRect b="0" l="0" r="0" t="0"/>
            <a:stretch/>
          </p:blipFill>
          <p:spPr>
            <a:xfrm>
              <a:off x="2452758" y="2774395"/>
              <a:ext cx="4278241" cy="3449880"/>
            </a:xfrm>
            <a:prstGeom prst="rect">
              <a:avLst/>
            </a:prstGeom>
            <a:noFill/>
            <a:ln>
              <a:noFill/>
            </a:ln>
          </p:spPr>
        </p:pic>
        <p:pic>
          <p:nvPicPr>
            <p:cNvPr id="183" name="Google Shape;183;p34"/>
            <p:cNvPicPr preferRelativeResize="0"/>
            <p:nvPr/>
          </p:nvPicPr>
          <p:blipFill rotWithShape="1">
            <a:blip r:embed="rId4">
              <a:alphaModFix/>
            </a:blip>
            <a:srcRect b="0" l="0" r="0" t="0"/>
            <a:stretch/>
          </p:blipFill>
          <p:spPr>
            <a:xfrm>
              <a:off x="670453" y="2774395"/>
              <a:ext cx="4278241" cy="3449880"/>
            </a:xfrm>
            <a:prstGeom prst="rect">
              <a:avLst/>
            </a:prstGeom>
            <a:noFill/>
            <a:ln>
              <a:noFill/>
            </a:ln>
          </p:spPr>
        </p:pic>
      </p:grpSp>
      <p:pic>
        <p:nvPicPr>
          <p:cNvPr id="184" name="Google Shape;184;p34"/>
          <p:cNvPicPr preferRelativeResize="0"/>
          <p:nvPr/>
        </p:nvPicPr>
        <p:blipFill rotWithShape="1">
          <a:blip r:embed="rId5">
            <a:alphaModFix/>
          </a:blip>
          <a:srcRect b="0" l="0" r="0" t="0"/>
          <a:stretch/>
        </p:blipFill>
        <p:spPr>
          <a:xfrm>
            <a:off x="5268624" y="1894099"/>
            <a:ext cx="1142445" cy="1142445"/>
          </a:xfrm>
          <a:prstGeom prst="rect">
            <a:avLst/>
          </a:prstGeom>
          <a:noFill/>
          <a:ln>
            <a:noFill/>
          </a:ln>
        </p:spPr>
      </p:pic>
      <p:sp>
        <p:nvSpPr>
          <p:cNvPr id="185" name="Google Shape;185;p34"/>
          <p:cNvSpPr txBox="1"/>
          <p:nvPr/>
        </p:nvSpPr>
        <p:spPr>
          <a:xfrm>
            <a:off x="880010" y="3112751"/>
            <a:ext cx="5531100" cy="2924400"/>
          </a:xfrm>
          <a:prstGeom prst="rect">
            <a:avLst/>
          </a:prstGeom>
          <a:noFill/>
          <a:ln>
            <a:noFill/>
          </a:ln>
        </p:spPr>
        <p:txBody>
          <a:bodyPr anchorCtr="0" anchor="b"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b="1" lang="pt-BR" sz="1600">
                <a:solidFill>
                  <a:schemeClr val="lt1"/>
                </a:solidFill>
                <a:latin typeface="Helvetica Neue"/>
                <a:ea typeface="Helvetica Neue"/>
                <a:cs typeface="Helvetica Neue"/>
                <a:sym typeface="Helvetica Neue"/>
              </a:rPr>
              <a:t>O Memento Fitoterápico  compreende um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b="1" lang="pt-BR" sz="1600">
                <a:solidFill>
                  <a:schemeClr val="lt1"/>
                </a:solidFill>
                <a:latin typeface="Helvetica Neue"/>
                <a:ea typeface="Helvetica Neue"/>
                <a:cs typeface="Helvetica Neue"/>
                <a:sym typeface="Helvetica Neue"/>
              </a:rPr>
              <a:t>conjunto de monografias com informações referentes ao uso terapêutico  das plantas medicinais e suas  características botânicas.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b="1" lang="pt-BR" sz="1600">
                <a:solidFill>
                  <a:schemeClr val="lt1"/>
                </a:solidFill>
                <a:latin typeface="Helvetica Neue"/>
                <a:ea typeface="Helvetica Neue"/>
                <a:cs typeface="Helvetica Neue"/>
                <a:sym typeface="Helvetica Neue"/>
              </a:rPr>
              <a:t>Contém informações muito úteis para os profissionais da área de saúde, possibilitando a  orientação para  a prescrição de fitoterápicos. É um dos Compêndios da Farmacopéia Brasileira e foi revisado em 2021.</a:t>
            </a:r>
            <a:endParaRPr b="1" sz="1600">
              <a:solidFill>
                <a:schemeClr val="lt1"/>
              </a:solidFill>
              <a:latin typeface="Helvetica Neue"/>
              <a:ea typeface="Helvetica Neue"/>
              <a:cs typeface="Helvetica Neue"/>
              <a:sym typeface="Helvetica Neue"/>
            </a:endParaRPr>
          </a:p>
        </p:txBody>
      </p:sp>
      <p:pic>
        <p:nvPicPr>
          <p:cNvPr id="186" name="Google Shape;186;p34"/>
          <p:cNvPicPr preferRelativeResize="0"/>
          <p:nvPr/>
        </p:nvPicPr>
        <p:blipFill rotWithShape="1">
          <a:blip r:embed="rId6">
            <a:alphaModFix/>
          </a:blip>
          <a:srcRect b="0" l="0" r="0" t="0"/>
          <a:stretch/>
        </p:blipFill>
        <p:spPr>
          <a:xfrm>
            <a:off x="7680348" y="1318325"/>
            <a:ext cx="3559677" cy="4939601"/>
          </a:xfrm>
          <a:prstGeom prst="rect">
            <a:avLst/>
          </a:prstGeom>
          <a:noFill/>
          <a:ln>
            <a:noFill/>
          </a:ln>
        </p:spPr>
      </p:pic>
      <p:sp>
        <p:nvSpPr>
          <p:cNvPr id="187" name="Google Shape;187;p34"/>
          <p:cNvSpPr txBox="1"/>
          <p:nvPr/>
        </p:nvSpPr>
        <p:spPr>
          <a:xfrm>
            <a:off x="7680348" y="6224275"/>
            <a:ext cx="3559677"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Memento Fitoterápico</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ANVISA, 2020</a:t>
            </a:r>
            <a:endParaRPr b="0" i="0" sz="1200" u="none" cap="none" strike="noStrike">
              <a:solidFill>
                <a:srgbClr val="000000"/>
              </a:solidFill>
              <a:latin typeface="Helvetica Neue"/>
              <a:ea typeface="Helvetica Neue"/>
              <a:cs typeface="Helvetica Neue"/>
              <a:sym typeface="Helvetica Neue"/>
            </a:endParaRPr>
          </a:p>
        </p:txBody>
      </p:sp>
      <p:sp>
        <p:nvSpPr>
          <p:cNvPr id="188" name="Google Shape;188;p34"/>
          <p:cNvSpPr txBox="1"/>
          <p:nvPr/>
        </p:nvSpPr>
        <p:spPr>
          <a:xfrm>
            <a:off x="635150" y="1632442"/>
            <a:ext cx="46861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9. A FARMACOPÉIA BRASILEIRA</a:t>
            </a:r>
            <a:endParaRPr/>
          </a:p>
        </p:txBody>
      </p:sp>
      <p:pic>
        <p:nvPicPr>
          <p:cNvPr id="189" name="Google Shape;189;p34">
            <a:hlinkClick r:id="rId7"/>
          </p:cNvPr>
          <p:cNvPicPr preferRelativeResize="0"/>
          <p:nvPr/>
        </p:nvPicPr>
        <p:blipFill rotWithShape="1">
          <a:blip r:embed="rId8">
            <a:alphaModFix/>
          </a:blip>
          <a:srcRect b="0" l="0" r="0" t="0"/>
          <a:stretch/>
        </p:blipFill>
        <p:spPr>
          <a:xfrm>
            <a:off x="11464582" y="5678548"/>
            <a:ext cx="531519" cy="5315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pic>
        <p:nvPicPr>
          <p:cNvPr id="195" name="Google Shape;195;ge176e97d81_1_94"/>
          <p:cNvPicPr preferRelativeResize="0"/>
          <p:nvPr/>
        </p:nvPicPr>
        <p:blipFill rotWithShape="1">
          <a:blip r:embed="rId4">
            <a:alphaModFix/>
          </a:blip>
          <a:srcRect b="0" l="0" r="0" t="0"/>
          <a:stretch/>
        </p:blipFill>
        <p:spPr>
          <a:xfrm rot="-5400000">
            <a:off x="7967362" y="1405662"/>
            <a:ext cx="5595750" cy="2797875"/>
          </a:xfrm>
          <a:prstGeom prst="rect">
            <a:avLst/>
          </a:prstGeom>
          <a:noFill/>
          <a:ln>
            <a:noFill/>
          </a:ln>
        </p:spPr>
      </p:pic>
      <p:grpSp>
        <p:nvGrpSpPr>
          <p:cNvPr id="196" name="Google Shape;196;ge176e97d81_1_94"/>
          <p:cNvGrpSpPr/>
          <p:nvPr/>
        </p:nvGrpSpPr>
        <p:grpSpPr>
          <a:xfrm>
            <a:off x="658022" y="3032061"/>
            <a:ext cx="8615847" cy="2913382"/>
            <a:chOff x="658061" y="3014157"/>
            <a:chExt cx="9356915" cy="3108602"/>
          </a:xfrm>
        </p:grpSpPr>
        <p:pic>
          <p:nvPicPr>
            <p:cNvPr id="197" name="Google Shape;197;ge176e97d81_1_94"/>
            <p:cNvPicPr preferRelativeResize="0"/>
            <p:nvPr/>
          </p:nvPicPr>
          <p:blipFill rotWithShape="1">
            <a:blip r:embed="rId5">
              <a:alphaModFix/>
            </a:blip>
            <a:srcRect b="0" l="0" r="0" t="0"/>
            <a:stretch/>
          </p:blipFill>
          <p:spPr>
            <a:xfrm flipH="1" rot="10800000">
              <a:off x="658061" y="3014157"/>
              <a:ext cx="3855017" cy="3108602"/>
            </a:xfrm>
            <a:prstGeom prst="rect">
              <a:avLst/>
            </a:prstGeom>
            <a:noFill/>
            <a:ln>
              <a:noFill/>
            </a:ln>
          </p:spPr>
        </p:pic>
        <p:pic>
          <p:nvPicPr>
            <p:cNvPr id="198" name="Google Shape;198;ge176e97d81_1_94"/>
            <p:cNvPicPr preferRelativeResize="0"/>
            <p:nvPr/>
          </p:nvPicPr>
          <p:blipFill rotWithShape="1">
            <a:blip r:embed="rId5">
              <a:alphaModFix/>
            </a:blip>
            <a:srcRect b="0" l="0" r="0" t="0"/>
            <a:stretch/>
          </p:blipFill>
          <p:spPr>
            <a:xfrm flipH="1" rot="10800000">
              <a:off x="3385762" y="3014157"/>
              <a:ext cx="3855017" cy="3108602"/>
            </a:xfrm>
            <a:prstGeom prst="rect">
              <a:avLst/>
            </a:prstGeom>
            <a:noFill/>
            <a:ln>
              <a:noFill/>
            </a:ln>
          </p:spPr>
        </p:pic>
        <p:pic>
          <p:nvPicPr>
            <p:cNvPr id="199" name="Google Shape;199;ge176e97d81_1_94"/>
            <p:cNvPicPr preferRelativeResize="0"/>
            <p:nvPr/>
          </p:nvPicPr>
          <p:blipFill rotWithShape="1">
            <a:blip r:embed="rId5">
              <a:alphaModFix/>
            </a:blip>
            <a:srcRect b="0" l="0" r="0" t="0"/>
            <a:stretch/>
          </p:blipFill>
          <p:spPr>
            <a:xfrm flipH="1" rot="10800000">
              <a:off x="6159959" y="3014157"/>
              <a:ext cx="3855017" cy="3108602"/>
            </a:xfrm>
            <a:prstGeom prst="rect">
              <a:avLst/>
            </a:prstGeom>
            <a:noFill/>
            <a:ln>
              <a:noFill/>
            </a:ln>
          </p:spPr>
        </p:pic>
      </p:grpSp>
      <p:sp>
        <p:nvSpPr>
          <p:cNvPr id="200" name="Google Shape;200;ge176e97d81_1_94"/>
          <p:cNvSpPr txBox="1"/>
          <p:nvPr/>
        </p:nvSpPr>
        <p:spPr>
          <a:xfrm>
            <a:off x="959174" y="3081754"/>
            <a:ext cx="8107334" cy="2400627"/>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Segundo a Organização Mundial da Saúde – OMS, a elaboração de monografia é essencial para auxiliar os órgãos governamentais na regulação de medicamentos fitoterápicos, pois tem como objetivos prover informações científicas sobre segurança,  eficácia e controle qualidade das plantas medicinais, fornecer modelos para auxiliar  os estados-membros a desenvolver as próprias monografias ou formulários  e facilitar as trocas de informações. </a:t>
            </a:r>
            <a:endParaRPr b="1" i="0" sz="1400" u="none" cap="none" strike="noStrike">
              <a:solidFill>
                <a:schemeClr val="lt1"/>
              </a:solidFill>
              <a:latin typeface="Arial"/>
              <a:ea typeface="Arial"/>
              <a:cs typeface="Arial"/>
              <a:sym typeface="Arial"/>
            </a:endParaRPr>
          </a:p>
        </p:txBody>
      </p:sp>
      <p:pic>
        <p:nvPicPr>
          <p:cNvPr id="201" name="Google Shape;201;ge176e97d81_1_94"/>
          <p:cNvPicPr preferRelativeResize="0"/>
          <p:nvPr/>
        </p:nvPicPr>
        <p:blipFill rotWithShape="1">
          <a:blip r:embed="rId6">
            <a:alphaModFix/>
          </a:blip>
          <a:srcRect b="0" l="0" r="0" t="0"/>
          <a:stretch/>
        </p:blipFill>
        <p:spPr>
          <a:xfrm>
            <a:off x="658061" y="1766557"/>
            <a:ext cx="2633528" cy="10918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grpSp>
        <p:nvGrpSpPr>
          <p:cNvPr id="207" name="Google Shape;207;p36"/>
          <p:cNvGrpSpPr/>
          <p:nvPr/>
        </p:nvGrpSpPr>
        <p:grpSpPr>
          <a:xfrm flipH="1">
            <a:off x="731139" y="4454941"/>
            <a:ext cx="5869833" cy="1950106"/>
            <a:chOff x="658061" y="3014157"/>
            <a:chExt cx="9356915" cy="3108602"/>
          </a:xfrm>
        </p:grpSpPr>
        <p:pic>
          <p:nvPicPr>
            <p:cNvPr id="208" name="Google Shape;208;p36"/>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09" name="Google Shape;209;p36"/>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10" name="Google Shape;210;p36"/>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grpSp>
        <p:nvGrpSpPr>
          <p:cNvPr id="211" name="Google Shape;211;p36"/>
          <p:cNvGrpSpPr/>
          <p:nvPr/>
        </p:nvGrpSpPr>
        <p:grpSpPr>
          <a:xfrm flipH="1">
            <a:off x="5597607" y="4454941"/>
            <a:ext cx="5869833" cy="1950106"/>
            <a:chOff x="658061" y="3014157"/>
            <a:chExt cx="9356915" cy="3108602"/>
          </a:xfrm>
        </p:grpSpPr>
        <p:pic>
          <p:nvPicPr>
            <p:cNvPr id="212" name="Google Shape;212;p36"/>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13" name="Google Shape;213;p36"/>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14" name="Google Shape;214;p36"/>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sp>
        <p:nvSpPr>
          <p:cNvPr id="215" name="Google Shape;215;p36"/>
          <p:cNvSpPr txBox="1"/>
          <p:nvPr/>
        </p:nvSpPr>
        <p:spPr>
          <a:xfrm>
            <a:off x="685950" y="2240125"/>
            <a:ext cx="10833000" cy="1816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Para essas considerações finais selecionamos diversos trechos  do documento “Cadernos de Atenção Básica – Práticas Integrativas e Complementares – Plantas Medicinais e Fitoterapia na Atenção Básica” n. 31, publicado pelo  Ministério da Saúde em 2012, que compreendemos ser  importante ressaltar para os profissionais e gestores interessados na implantação de programas  e projetos de Fitoterapia em seus municípios.</a:t>
            </a:r>
            <a:endParaRPr sz="1050">
              <a:solidFill>
                <a:srgbClr val="3C4043"/>
              </a:solidFill>
              <a:highlight>
                <a:schemeClr val="lt1"/>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De acordo com o  Ministério da Saúde, 2012:</a:t>
            </a:r>
            <a:endParaRPr sz="1600">
              <a:solidFill>
                <a:schemeClr val="dk1"/>
              </a:solidFill>
              <a:latin typeface="Helvetica Neue"/>
              <a:ea typeface="Helvetica Neue"/>
              <a:cs typeface="Helvetica Neue"/>
              <a:sym typeface="Helvetica Neue"/>
            </a:endParaRPr>
          </a:p>
        </p:txBody>
      </p:sp>
      <p:sp>
        <p:nvSpPr>
          <p:cNvPr id="216" name="Google Shape;216;p36"/>
          <p:cNvSpPr txBox="1"/>
          <p:nvPr/>
        </p:nvSpPr>
        <p:spPr>
          <a:xfrm>
            <a:off x="1029660" y="4645184"/>
            <a:ext cx="9338700" cy="144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600"/>
              <a:buFont typeface="Arial"/>
              <a:buNone/>
            </a:pPr>
            <a:r>
              <a:rPr b="1" lang="pt-BR" sz="1600">
                <a:solidFill>
                  <a:schemeClr val="lt1"/>
                </a:solidFill>
                <a:latin typeface="Helvetica Neue"/>
                <a:ea typeface="Helvetica Neue"/>
                <a:cs typeface="Helvetica Neue"/>
                <a:sym typeface="Helvetica Neue"/>
              </a:rPr>
              <a:t>“Para promover o uso racional de plantas medicinais e fitoterápicos, é imprescindível a pesquisa em compêndios oficiais/não oficiais, referências científicas da área e informações de usos populares/tradicionais a fim de validar o uso terapêutico de determinada espécie vegetal e/ ou medicamento fitoterápico.”</a:t>
            </a:r>
            <a:endParaRPr b="1" sz="1600">
              <a:solidFill>
                <a:schemeClr val="lt1"/>
              </a:solidFill>
              <a:latin typeface="Helvetica Neue"/>
              <a:ea typeface="Helvetica Neue"/>
              <a:cs typeface="Helvetica Neue"/>
              <a:sym typeface="Helvetica Neue"/>
            </a:endParaRPr>
          </a:p>
        </p:txBody>
      </p:sp>
      <p:sp>
        <p:nvSpPr>
          <p:cNvPr id="217" name="Google Shape;217;p36"/>
          <p:cNvSpPr txBox="1"/>
          <p:nvPr/>
        </p:nvSpPr>
        <p:spPr>
          <a:xfrm>
            <a:off x="597050" y="1619068"/>
            <a:ext cx="43940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10. CONSIDERAÇÕES FINAIS</a:t>
            </a:r>
            <a:endParaRPr/>
          </a:p>
        </p:txBody>
      </p:sp>
      <p:pic>
        <p:nvPicPr>
          <p:cNvPr id="218" name="Google Shape;218;p36"/>
          <p:cNvPicPr preferRelativeResize="0"/>
          <p:nvPr/>
        </p:nvPicPr>
        <p:blipFill rotWithShape="1">
          <a:blip r:embed="rId5">
            <a:alphaModFix/>
          </a:blip>
          <a:srcRect b="0" l="0" r="0" t="0"/>
          <a:stretch/>
        </p:blipFill>
        <p:spPr>
          <a:xfrm>
            <a:off x="9843914" y="3850227"/>
            <a:ext cx="1298657" cy="12986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grpSp>
        <p:nvGrpSpPr>
          <p:cNvPr id="224" name="Google Shape;224;p37"/>
          <p:cNvGrpSpPr/>
          <p:nvPr/>
        </p:nvGrpSpPr>
        <p:grpSpPr>
          <a:xfrm flipH="1">
            <a:off x="832942" y="3429000"/>
            <a:ext cx="5869833" cy="1950106"/>
            <a:chOff x="658061" y="3014157"/>
            <a:chExt cx="9356915" cy="3108602"/>
          </a:xfrm>
        </p:grpSpPr>
        <p:pic>
          <p:nvPicPr>
            <p:cNvPr id="225" name="Google Shape;225;p37"/>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26" name="Google Shape;226;p37"/>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27" name="Google Shape;227;p37"/>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sp>
        <p:nvSpPr>
          <p:cNvPr id="228" name="Google Shape;228;p37"/>
          <p:cNvSpPr txBox="1"/>
          <p:nvPr/>
        </p:nvSpPr>
        <p:spPr>
          <a:xfrm>
            <a:off x="1079967" y="3662109"/>
            <a:ext cx="5622808" cy="15696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correta orientação ao usuário sobre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 tratamento, com informações sobre dose, posologia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 possíveis interações, facilitará a obtenção do uso racional de plantas medicinais e fitoterápicos.”</a:t>
            </a:r>
            <a:endParaRPr b="1" i="0" sz="1600" u="none" cap="none" strike="noStrike">
              <a:solidFill>
                <a:schemeClr val="lt1"/>
              </a:solidFill>
              <a:latin typeface="Helvetica Neue"/>
              <a:ea typeface="Helvetica Neue"/>
              <a:cs typeface="Helvetica Neue"/>
              <a:sym typeface="Helvetica Neue"/>
            </a:endParaRPr>
          </a:p>
        </p:txBody>
      </p:sp>
      <p:pic>
        <p:nvPicPr>
          <p:cNvPr id="229" name="Google Shape;229;p37"/>
          <p:cNvPicPr preferRelativeResize="0"/>
          <p:nvPr/>
        </p:nvPicPr>
        <p:blipFill rotWithShape="1">
          <a:blip r:embed="rId5">
            <a:alphaModFix/>
          </a:blip>
          <a:srcRect b="0" l="0" r="0" t="0"/>
          <a:stretch/>
        </p:blipFill>
        <p:spPr>
          <a:xfrm>
            <a:off x="6870175" y="1903072"/>
            <a:ext cx="4843200" cy="4178647"/>
          </a:xfrm>
          <a:prstGeom prst="rect">
            <a:avLst/>
          </a:prstGeom>
          <a:noFill/>
          <a:ln>
            <a:noFill/>
          </a:ln>
        </p:spPr>
      </p:pic>
      <p:sp>
        <p:nvSpPr>
          <p:cNvPr id="230" name="Google Shape;230;p37"/>
          <p:cNvSpPr txBox="1"/>
          <p:nvPr/>
        </p:nvSpPr>
        <p:spPr>
          <a:xfrm>
            <a:off x="7392230" y="5838865"/>
            <a:ext cx="3684254"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Cadernos de Atenção Básica.Práticas Integrativas e Complementares.Plantas Medicinais e Fitoterapia na Atenção Básica </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Ministério da Saúde, 2012</a:t>
            </a:r>
            <a:endParaRPr b="0" i="0" sz="1200" u="none" cap="none" strike="noStrike">
              <a:solidFill>
                <a:srgbClr val="000000"/>
              </a:solidFill>
              <a:latin typeface="Helvetica Neue"/>
              <a:ea typeface="Helvetica Neue"/>
              <a:cs typeface="Helvetica Neue"/>
              <a:sym typeface="Helvetica Neue"/>
            </a:endParaRPr>
          </a:p>
        </p:txBody>
      </p:sp>
      <p:sp>
        <p:nvSpPr>
          <p:cNvPr id="231" name="Google Shape;231;p37"/>
          <p:cNvSpPr txBox="1"/>
          <p:nvPr/>
        </p:nvSpPr>
        <p:spPr>
          <a:xfrm>
            <a:off x="597050" y="1619068"/>
            <a:ext cx="43940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10. CONSIDERAÇÕES FINAIS</a:t>
            </a:r>
            <a:endParaRPr/>
          </a:p>
        </p:txBody>
      </p:sp>
      <p:pic>
        <p:nvPicPr>
          <p:cNvPr id="232" name="Google Shape;232;p37"/>
          <p:cNvPicPr preferRelativeResize="0"/>
          <p:nvPr/>
        </p:nvPicPr>
        <p:blipFill rotWithShape="1">
          <a:blip r:embed="rId6">
            <a:alphaModFix/>
          </a:blip>
          <a:srcRect b="0" l="0" r="0" t="0"/>
          <a:stretch/>
        </p:blipFill>
        <p:spPr>
          <a:xfrm>
            <a:off x="11259760" y="5040122"/>
            <a:ext cx="531519" cy="531519"/>
          </a:xfrm>
          <a:prstGeom prst="rect">
            <a:avLst/>
          </a:prstGeom>
          <a:noFill/>
          <a:ln>
            <a:noFill/>
          </a:ln>
        </p:spPr>
      </p:pic>
      <p:pic>
        <p:nvPicPr>
          <p:cNvPr id="233" name="Google Shape;233;p37"/>
          <p:cNvPicPr preferRelativeResize="0"/>
          <p:nvPr/>
        </p:nvPicPr>
        <p:blipFill rotWithShape="1">
          <a:blip r:embed="rId7">
            <a:alphaModFix/>
          </a:blip>
          <a:srcRect b="0" l="0" r="0" t="0"/>
          <a:stretch/>
        </p:blipFill>
        <p:spPr>
          <a:xfrm>
            <a:off x="5377997" y="2898183"/>
            <a:ext cx="1106921" cy="11069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grpSp>
        <p:nvGrpSpPr>
          <p:cNvPr id="239" name="Google Shape;239;p38"/>
          <p:cNvGrpSpPr/>
          <p:nvPr/>
        </p:nvGrpSpPr>
        <p:grpSpPr>
          <a:xfrm flipH="1">
            <a:off x="670146" y="3429000"/>
            <a:ext cx="5869833" cy="1950106"/>
            <a:chOff x="658061" y="3014157"/>
            <a:chExt cx="9356915" cy="3108602"/>
          </a:xfrm>
        </p:grpSpPr>
        <p:pic>
          <p:nvPicPr>
            <p:cNvPr id="240" name="Google Shape;240;p38"/>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41" name="Google Shape;241;p38"/>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42" name="Google Shape;242;p38"/>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pic>
        <p:nvPicPr>
          <p:cNvPr id="243" name="Google Shape;243;p38"/>
          <p:cNvPicPr preferRelativeResize="0"/>
          <p:nvPr/>
        </p:nvPicPr>
        <p:blipFill rotWithShape="1">
          <a:blip r:embed="rId5">
            <a:alphaModFix/>
          </a:blip>
          <a:srcRect b="0" l="0" r="0" t="0"/>
          <a:stretch/>
        </p:blipFill>
        <p:spPr>
          <a:xfrm>
            <a:off x="5215201" y="2898183"/>
            <a:ext cx="1106921" cy="1106921"/>
          </a:xfrm>
          <a:prstGeom prst="rect">
            <a:avLst/>
          </a:prstGeom>
          <a:noFill/>
          <a:ln>
            <a:noFill/>
          </a:ln>
        </p:spPr>
      </p:pic>
      <p:sp>
        <p:nvSpPr>
          <p:cNvPr id="244" name="Google Shape;244;p38"/>
          <p:cNvSpPr txBox="1"/>
          <p:nvPr/>
        </p:nvSpPr>
        <p:spPr>
          <a:xfrm>
            <a:off x="883834" y="3681235"/>
            <a:ext cx="5438288" cy="15696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assistência farmacêutica deve seguir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todas as etapas de forma adequada para garantir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 acesso e redução de custos em relação às plantas medicinais e medicamentos fitoterápicos.”</a:t>
            </a:r>
            <a:endParaRPr b="0" i="0" sz="1400" u="none" cap="none" strike="noStrike">
              <a:solidFill>
                <a:srgbClr val="000000"/>
              </a:solidFill>
              <a:latin typeface="Arial"/>
              <a:ea typeface="Arial"/>
              <a:cs typeface="Arial"/>
              <a:sym typeface="Arial"/>
            </a:endParaRPr>
          </a:p>
        </p:txBody>
      </p:sp>
      <p:pic>
        <p:nvPicPr>
          <p:cNvPr id="245" name="Google Shape;245;p38"/>
          <p:cNvPicPr preferRelativeResize="0"/>
          <p:nvPr/>
        </p:nvPicPr>
        <p:blipFill rotWithShape="1">
          <a:blip r:embed="rId6">
            <a:alphaModFix/>
          </a:blip>
          <a:srcRect b="0" l="0" r="0" t="0"/>
          <a:stretch/>
        </p:blipFill>
        <p:spPr>
          <a:xfrm>
            <a:off x="7077724" y="2206075"/>
            <a:ext cx="4759550" cy="3173024"/>
          </a:xfrm>
          <a:prstGeom prst="rect">
            <a:avLst/>
          </a:prstGeom>
          <a:noFill/>
          <a:ln>
            <a:noFill/>
          </a:ln>
        </p:spPr>
      </p:pic>
      <p:sp>
        <p:nvSpPr>
          <p:cNvPr id="246" name="Google Shape;246;p38"/>
          <p:cNvSpPr txBox="1"/>
          <p:nvPr/>
        </p:nvSpPr>
        <p:spPr>
          <a:xfrm>
            <a:off x="7077734" y="5379105"/>
            <a:ext cx="4409437" cy="37076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 Photo Mix por 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47" name="Google Shape;247;p38"/>
          <p:cNvSpPr txBox="1"/>
          <p:nvPr/>
        </p:nvSpPr>
        <p:spPr>
          <a:xfrm>
            <a:off x="597050" y="1619068"/>
            <a:ext cx="43940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10. CONSIDERAÇÕES FINAIS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grpSp>
        <p:nvGrpSpPr>
          <p:cNvPr id="253" name="Google Shape;253;p39"/>
          <p:cNvGrpSpPr/>
          <p:nvPr/>
        </p:nvGrpSpPr>
        <p:grpSpPr>
          <a:xfrm>
            <a:off x="1313389" y="2589777"/>
            <a:ext cx="5869833" cy="3436006"/>
            <a:chOff x="832942" y="2775755"/>
            <a:chExt cx="5869833" cy="3436006"/>
          </a:xfrm>
        </p:grpSpPr>
        <p:grpSp>
          <p:nvGrpSpPr>
            <p:cNvPr id="254" name="Google Shape;254;p39"/>
            <p:cNvGrpSpPr/>
            <p:nvPr/>
          </p:nvGrpSpPr>
          <p:grpSpPr>
            <a:xfrm flipH="1">
              <a:off x="832942" y="2775755"/>
              <a:ext cx="5869833" cy="1950106"/>
              <a:chOff x="658061" y="3014157"/>
              <a:chExt cx="9356915" cy="3108602"/>
            </a:xfrm>
          </p:grpSpPr>
          <p:pic>
            <p:nvPicPr>
              <p:cNvPr id="255" name="Google Shape;255;p39"/>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56" name="Google Shape;256;p39"/>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57" name="Google Shape;257;p39"/>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grpSp>
          <p:nvGrpSpPr>
            <p:cNvPr id="258" name="Google Shape;258;p39"/>
            <p:cNvGrpSpPr/>
            <p:nvPr/>
          </p:nvGrpSpPr>
          <p:grpSpPr>
            <a:xfrm flipH="1">
              <a:off x="832942" y="4261655"/>
              <a:ext cx="5869833" cy="1950106"/>
              <a:chOff x="658061" y="3014157"/>
              <a:chExt cx="9356915" cy="3108602"/>
            </a:xfrm>
          </p:grpSpPr>
          <p:pic>
            <p:nvPicPr>
              <p:cNvPr id="259" name="Google Shape;259;p39"/>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60" name="Google Shape;260;p39"/>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61" name="Google Shape;261;p39"/>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grpSp>
      <p:pic>
        <p:nvPicPr>
          <p:cNvPr id="262" name="Google Shape;262;p39"/>
          <p:cNvPicPr preferRelativeResize="0"/>
          <p:nvPr/>
        </p:nvPicPr>
        <p:blipFill rotWithShape="1">
          <a:blip r:embed="rId5">
            <a:alphaModFix/>
          </a:blip>
          <a:srcRect b="0" l="0" r="0" t="0"/>
          <a:stretch/>
        </p:blipFill>
        <p:spPr>
          <a:xfrm>
            <a:off x="5858444" y="2244938"/>
            <a:ext cx="1106921" cy="1106921"/>
          </a:xfrm>
          <a:prstGeom prst="rect">
            <a:avLst/>
          </a:prstGeom>
          <a:noFill/>
          <a:ln>
            <a:noFill/>
          </a:ln>
        </p:spPr>
      </p:pic>
      <p:sp>
        <p:nvSpPr>
          <p:cNvPr id="263" name="Google Shape;263;p39"/>
          <p:cNvSpPr txBox="1"/>
          <p:nvPr/>
        </p:nvSpPr>
        <p:spPr>
          <a:xfrm>
            <a:off x="1494005" y="3243022"/>
            <a:ext cx="5557708"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 para seu emprego em programas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públicos de fitoterapia, o que inclui sua incorporação nas práticas da Saúde da Família, as plantas medicinais e fitoterápicos devem ser “validados”,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 os procedimentos de preparação e administração também padronizados e cientificamente reconhecidos.” (MATOS; LORENZI, 2008, p. 16). </a:t>
            </a:r>
            <a:endParaRPr b="0" i="0" sz="1400" u="none" cap="none" strike="noStrike">
              <a:solidFill>
                <a:srgbClr val="000000"/>
              </a:solidFill>
              <a:latin typeface="Arial"/>
              <a:ea typeface="Arial"/>
              <a:cs typeface="Arial"/>
              <a:sym typeface="Arial"/>
            </a:endParaRPr>
          </a:p>
        </p:txBody>
      </p:sp>
      <p:pic>
        <p:nvPicPr>
          <p:cNvPr id="264" name="Google Shape;264;p39"/>
          <p:cNvPicPr preferRelativeResize="0"/>
          <p:nvPr/>
        </p:nvPicPr>
        <p:blipFill rotWithShape="1">
          <a:blip r:embed="rId6">
            <a:alphaModFix/>
          </a:blip>
          <a:srcRect b="0" l="0" r="0" t="0"/>
          <a:stretch/>
        </p:blipFill>
        <p:spPr>
          <a:xfrm>
            <a:off x="7892125" y="1220975"/>
            <a:ext cx="3603575" cy="4804800"/>
          </a:xfrm>
          <a:prstGeom prst="rect">
            <a:avLst/>
          </a:prstGeom>
          <a:noFill/>
          <a:ln>
            <a:noFill/>
          </a:ln>
        </p:spPr>
      </p:pic>
      <p:sp>
        <p:nvSpPr>
          <p:cNvPr id="265" name="Google Shape;265;p39"/>
          <p:cNvSpPr txBox="1"/>
          <p:nvPr/>
        </p:nvSpPr>
        <p:spPr>
          <a:xfrm>
            <a:off x="7892114" y="6063500"/>
            <a:ext cx="2835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plantação de babosa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de Samantha Jewkes por Pixabay</a:t>
            </a:r>
            <a:endParaRPr b="0" i="0" sz="1200" u="none" cap="none" strike="noStrike">
              <a:solidFill>
                <a:srgbClr val="000000"/>
              </a:solidFill>
              <a:latin typeface="Helvetica Neue"/>
              <a:ea typeface="Helvetica Neue"/>
              <a:cs typeface="Helvetica Neue"/>
              <a:sym typeface="Helvetica Neue"/>
            </a:endParaRPr>
          </a:p>
        </p:txBody>
      </p:sp>
      <p:sp>
        <p:nvSpPr>
          <p:cNvPr id="266" name="Google Shape;266;p39"/>
          <p:cNvSpPr txBox="1"/>
          <p:nvPr/>
        </p:nvSpPr>
        <p:spPr>
          <a:xfrm>
            <a:off x="597050" y="1619068"/>
            <a:ext cx="43940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10. CONSIDERAÇÕES FINAIS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pic>
        <p:nvPicPr>
          <p:cNvPr id="66" name="Google Shape;66;ga0d8e10192_0_0"/>
          <p:cNvPicPr preferRelativeResize="0"/>
          <p:nvPr/>
        </p:nvPicPr>
        <p:blipFill rotWithShape="1">
          <a:blip r:embed="rId4">
            <a:alphaModFix/>
          </a:blip>
          <a:srcRect b="0" l="0" r="0" t="0"/>
          <a:stretch/>
        </p:blipFill>
        <p:spPr>
          <a:xfrm>
            <a:off x="11484875" y="6026524"/>
            <a:ext cx="533400" cy="723900"/>
          </a:xfrm>
          <a:prstGeom prst="rect">
            <a:avLst/>
          </a:prstGeom>
          <a:noFill/>
          <a:ln>
            <a:noFill/>
          </a:ln>
        </p:spPr>
      </p:pic>
      <p:sp>
        <p:nvSpPr>
          <p:cNvPr id="67" name="Google Shape;67;ga0d8e10192_0_0"/>
          <p:cNvSpPr txBox="1"/>
          <p:nvPr/>
        </p:nvSpPr>
        <p:spPr>
          <a:xfrm>
            <a:off x="569748" y="2041388"/>
            <a:ext cx="5526300" cy="144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Apresentar os principais documentos elaborados pelo Ministério da Saúde e  Agência Nacional de Vigilância Sanitária - Anvisa -   para organizar a área de Plantas Medicinais e Fitoterápicos no Sistema Único de Saúde.</a:t>
            </a:r>
            <a:endParaRPr sz="1600">
              <a:solidFill>
                <a:schemeClr val="dk1"/>
              </a:solidFill>
              <a:latin typeface="Helvetica Neue"/>
              <a:ea typeface="Helvetica Neue"/>
              <a:cs typeface="Helvetica Neue"/>
              <a:sym typeface="Helvetica Neue"/>
            </a:endParaRPr>
          </a:p>
        </p:txBody>
      </p:sp>
      <p:sp>
        <p:nvSpPr>
          <p:cNvPr id="68" name="Google Shape;68;ga0d8e10192_0_0"/>
          <p:cNvSpPr txBox="1"/>
          <p:nvPr/>
        </p:nvSpPr>
        <p:spPr>
          <a:xfrm>
            <a:off x="569748" y="1678240"/>
            <a:ext cx="4802352" cy="455360"/>
          </a:xfrm>
          <a:prstGeom prst="rect">
            <a:avLst/>
          </a:prstGeom>
          <a:noFill/>
          <a:ln>
            <a:noFill/>
          </a:ln>
        </p:spPr>
        <p:txBody>
          <a:bodyPr anchorCtr="0" anchor="t" bIns="45700" lIns="91425" spcFirstLastPara="1" rIns="91425" wrap="square" tIns="45700">
            <a:noAutofit/>
          </a:bodyPr>
          <a:lstStyle/>
          <a:p>
            <a:pPr indent="0" lvl="0" marL="38100" marR="0" rtl="0" algn="l">
              <a:lnSpc>
                <a:spcPct val="100000"/>
              </a:lnSpc>
              <a:spcBef>
                <a:spcPts val="0"/>
              </a:spcBef>
              <a:spcAft>
                <a:spcPts val="0"/>
              </a:spcAft>
              <a:buNone/>
            </a:pPr>
            <a:r>
              <a:rPr b="1" i="0" lang="pt-BR" sz="2000" u="none" cap="none" strike="noStrike">
                <a:solidFill>
                  <a:srgbClr val="89B661"/>
                </a:solidFill>
                <a:latin typeface="Helvetica Neue"/>
                <a:ea typeface="Helvetica Neue"/>
                <a:cs typeface="Helvetica Neue"/>
                <a:sym typeface="Helvetica Neue"/>
              </a:rPr>
              <a:t>1. OBJETIVOS DE APRENDIZAGEM</a:t>
            </a:r>
            <a:endParaRPr b="0" i="0" sz="2000" u="none" cap="none" strike="noStrike">
              <a:solidFill>
                <a:srgbClr val="89B661"/>
              </a:solidFill>
              <a:latin typeface="Arial"/>
              <a:ea typeface="Arial"/>
              <a:cs typeface="Arial"/>
              <a:sym typeface="Arial"/>
            </a:endParaRPr>
          </a:p>
        </p:txBody>
      </p:sp>
      <p:sp>
        <p:nvSpPr>
          <p:cNvPr id="69" name="Google Shape;69;ga0d8e10192_0_0"/>
          <p:cNvSpPr txBox="1"/>
          <p:nvPr/>
        </p:nvSpPr>
        <p:spPr>
          <a:xfrm>
            <a:off x="569748" y="3974156"/>
            <a:ext cx="5323561" cy="57108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89B661"/>
                </a:solidFill>
                <a:latin typeface="Helvetica Neue"/>
                <a:ea typeface="Helvetica Neue"/>
                <a:cs typeface="Helvetica Neue"/>
                <a:sym typeface="Helvetica Neue"/>
              </a:rPr>
              <a:t>2. PRÉ-REQUISITOS</a:t>
            </a:r>
            <a:endParaRPr b="0" i="0" sz="2000" u="none" cap="none" strike="noStrike">
              <a:solidFill>
                <a:srgbClr val="89B661"/>
              </a:solidFill>
              <a:latin typeface="Arial"/>
              <a:ea typeface="Arial"/>
              <a:cs typeface="Arial"/>
              <a:sym typeface="Arial"/>
            </a:endParaRPr>
          </a:p>
        </p:txBody>
      </p:sp>
      <p:sp>
        <p:nvSpPr>
          <p:cNvPr id="70" name="Google Shape;70;ga0d8e10192_0_0"/>
          <p:cNvSpPr txBox="1"/>
          <p:nvPr/>
        </p:nvSpPr>
        <p:spPr>
          <a:xfrm>
            <a:off x="569748" y="4375752"/>
            <a:ext cx="5109900" cy="10773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Antes de iniciar a matéria,  reveja a Aula 1.1 – Plantas Medicinais e Fitoterápicos na Atenção Primária  à Saúde.  Unidade 1 – Etapa 2.</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grpSp>
        <p:nvGrpSpPr>
          <p:cNvPr id="272" name="Google Shape;272;p40"/>
          <p:cNvGrpSpPr/>
          <p:nvPr/>
        </p:nvGrpSpPr>
        <p:grpSpPr>
          <a:xfrm>
            <a:off x="1359823" y="2807947"/>
            <a:ext cx="9318513" cy="1395355"/>
            <a:chOff x="1359823" y="3100346"/>
            <a:chExt cx="9318513" cy="1395355"/>
          </a:xfrm>
        </p:grpSpPr>
        <p:grpSp>
          <p:nvGrpSpPr>
            <p:cNvPr id="273" name="Google Shape;273;p40"/>
            <p:cNvGrpSpPr/>
            <p:nvPr/>
          </p:nvGrpSpPr>
          <p:grpSpPr>
            <a:xfrm>
              <a:off x="1359823" y="3100346"/>
              <a:ext cx="6528817" cy="1395355"/>
              <a:chOff x="1701663" y="2545596"/>
              <a:chExt cx="9124477" cy="1950106"/>
            </a:xfrm>
          </p:grpSpPr>
          <p:grpSp>
            <p:nvGrpSpPr>
              <p:cNvPr id="274" name="Google Shape;274;p40"/>
              <p:cNvGrpSpPr/>
              <p:nvPr/>
            </p:nvGrpSpPr>
            <p:grpSpPr>
              <a:xfrm flipH="1">
                <a:off x="4956307" y="2545596"/>
                <a:ext cx="5869833" cy="1950106"/>
                <a:chOff x="658061" y="3014157"/>
                <a:chExt cx="9356915" cy="3108602"/>
              </a:xfrm>
            </p:grpSpPr>
            <p:pic>
              <p:nvPicPr>
                <p:cNvPr id="275" name="Google Shape;275;p40"/>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76" name="Google Shape;276;p40"/>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77" name="Google Shape;277;p40"/>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grpSp>
            <p:nvGrpSpPr>
              <p:cNvPr id="278" name="Google Shape;278;p40"/>
              <p:cNvGrpSpPr/>
              <p:nvPr/>
            </p:nvGrpSpPr>
            <p:grpSpPr>
              <a:xfrm flipH="1">
                <a:off x="1701663" y="2545596"/>
                <a:ext cx="5869833" cy="1950106"/>
                <a:chOff x="658061" y="3014157"/>
                <a:chExt cx="9356915" cy="3108602"/>
              </a:xfrm>
            </p:grpSpPr>
            <p:pic>
              <p:nvPicPr>
                <p:cNvPr id="279" name="Google Shape;279;p40"/>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80" name="Google Shape;280;p40"/>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81" name="Google Shape;281;p40"/>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grpSp>
        <p:grpSp>
          <p:nvGrpSpPr>
            <p:cNvPr id="282" name="Google Shape;282;p40"/>
            <p:cNvGrpSpPr/>
            <p:nvPr/>
          </p:nvGrpSpPr>
          <p:grpSpPr>
            <a:xfrm>
              <a:off x="4149518" y="3100346"/>
              <a:ext cx="6528817" cy="1395355"/>
              <a:chOff x="1701663" y="2545596"/>
              <a:chExt cx="9124477" cy="1950106"/>
            </a:xfrm>
          </p:grpSpPr>
          <p:grpSp>
            <p:nvGrpSpPr>
              <p:cNvPr id="283" name="Google Shape;283;p40"/>
              <p:cNvGrpSpPr/>
              <p:nvPr/>
            </p:nvGrpSpPr>
            <p:grpSpPr>
              <a:xfrm flipH="1">
                <a:off x="4956307" y="2545596"/>
                <a:ext cx="5869833" cy="1950106"/>
                <a:chOff x="658061" y="3014157"/>
                <a:chExt cx="9356915" cy="3108602"/>
              </a:xfrm>
            </p:grpSpPr>
            <p:pic>
              <p:nvPicPr>
                <p:cNvPr id="284" name="Google Shape;284;p40"/>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85" name="Google Shape;285;p40"/>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86" name="Google Shape;286;p40"/>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grpSp>
            <p:nvGrpSpPr>
              <p:cNvPr id="287" name="Google Shape;287;p40"/>
              <p:cNvGrpSpPr/>
              <p:nvPr/>
            </p:nvGrpSpPr>
            <p:grpSpPr>
              <a:xfrm flipH="1">
                <a:off x="1701663" y="2545596"/>
                <a:ext cx="5869833" cy="1950106"/>
                <a:chOff x="658061" y="3014157"/>
                <a:chExt cx="9356915" cy="3108602"/>
              </a:xfrm>
            </p:grpSpPr>
            <p:pic>
              <p:nvPicPr>
                <p:cNvPr id="288" name="Google Shape;288;p40"/>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289" name="Google Shape;289;p40"/>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290" name="Google Shape;290;p40"/>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grpSp>
      </p:grpSp>
      <p:sp>
        <p:nvSpPr>
          <p:cNvPr id="291" name="Google Shape;291;p40"/>
          <p:cNvSpPr txBox="1"/>
          <p:nvPr/>
        </p:nvSpPr>
        <p:spPr>
          <a:xfrm>
            <a:off x="1297899" y="4454122"/>
            <a:ext cx="9380400" cy="1446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Protocolos – Os protocolos têm como foco a padronização de condutas clínicas, que, em sua maioria, estão baseados em evidências científicas, envolvendo a incorporação de novas tecnologias e conferindo ênfase às ações técnicas e ao emprego de medicamentos, sendo orientados ainda por diretrizes de natureza técnica, organizacional e política.</a:t>
            </a:r>
            <a:endParaRPr sz="1600">
              <a:solidFill>
                <a:schemeClr val="dk1"/>
              </a:solidFill>
              <a:latin typeface="Helvetica Neue"/>
              <a:ea typeface="Helvetica Neue"/>
              <a:cs typeface="Helvetica Neue"/>
              <a:sym typeface="Helvetica Neue"/>
            </a:endParaRPr>
          </a:p>
        </p:txBody>
      </p:sp>
      <p:sp>
        <p:nvSpPr>
          <p:cNvPr id="292" name="Google Shape;292;p40"/>
          <p:cNvSpPr txBox="1"/>
          <p:nvPr/>
        </p:nvSpPr>
        <p:spPr>
          <a:xfrm>
            <a:off x="1526710" y="3372128"/>
            <a:ext cx="8316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 mostram bons aliados os protocolos clínicos ou diretrizes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para o acompanhamento dos usuários que receberam tratamento fitoterápico. </a:t>
            </a:r>
            <a:endParaRPr b="0" i="0" sz="1400" u="none" cap="none" strike="noStrike">
              <a:solidFill>
                <a:srgbClr val="000000"/>
              </a:solidFill>
              <a:latin typeface="Arial"/>
              <a:ea typeface="Arial"/>
              <a:cs typeface="Arial"/>
              <a:sym typeface="Arial"/>
            </a:endParaRPr>
          </a:p>
        </p:txBody>
      </p:sp>
      <p:sp>
        <p:nvSpPr>
          <p:cNvPr id="293" name="Google Shape;293;p40"/>
          <p:cNvSpPr txBox="1"/>
          <p:nvPr/>
        </p:nvSpPr>
        <p:spPr>
          <a:xfrm>
            <a:off x="597050" y="1619068"/>
            <a:ext cx="43940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10. CONSIDERAÇÕES FINAIS</a:t>
            </a:r>
            <a:endParaRPr/>
          </a:p>
        </p:txBody>
      </p:sp>
      <p:pic>
        <p:nvPicPr>
          <p:cNvPr id="294" name="Google Shape;294;p40"/>
          <p:cNvPicPr preferRelativeResize="0"/>
          <p:nvPr/>
        </p:nvPicPr>
        <p:blipFill rotWithShape="1">
          <a:blip r:embed="rId5">
            <a:alphaModFix/>
          </a:blip>
          <a:srcRect b="0" l="0" r="0" t="0"/>
          <a:stretch/>
        </p:blipFill>
        <p:spPr>
          <a:xfrm>
            <a:off x="9111383" y="2164907"/>
            <a:ext cx="1286079" cy="12860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grpSp>
        <p:nvGrpSpPr>
          <p:cNvPr id="300" name="Google Shape;300;p41"/>
          <p:cNvGrpSpPr/>
          <p:nvPr/>
        </p:nvGrpSpPr>
        <p:grpSpPr>
          <a:xfrm>
            <a:off x="852116" y="2809070"/>
            <a:ext cx="5870203" cy="3218938"/>
            <a:chOff x="852116" y="2995047"/>
            <a:chExt cx="5870203" cy="3218938"/>
          </a:xfrm>
        </p:grpSpPr>
        <p:grpSp>
          <p:nvGrpSpPr>
            <p:cNvPr id="301" name="Google Shape;301;p41"/>
            <p:cNvGrpSpPr/>
            <p:nvPr/>
          </p:nvGrpSpPr>
          <p:grpSpPr>
            <a:xfrm flipH="1">
              <a:off x="852486" y="2995047"/>
              <a:ext cx="5869833" cy="1950106"/>
              <a:chOff x="658061" y="3014157"/>
              <a:chExt cx="9356915" cy="3108602"/>
            </a:xfrm>
          </p:grpSpPr>
          <p:pic>
            <p:nvPicPr>
              <p:cNvPr id="302" name="Google Shape;302;p41"/>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303" name="Google Shape;303;p41"/>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304" name="Google Shape;304;p41"/>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grpSp>
          <p:nvGrpSpPr>
            <p:cNvPr id="305" name="Google Shape;305;p41"/>
            <p:cNvGrpSpPr/>
            <p:nvPr/>
          </p:nvGrpSpPr>
          <p:grpSpPr>
            <a:xfrm flipH="1">
              <a:off x="852116" y="4263879"/>
              <a:ext cx="5869833" cy="1950106"/>
              <a:chOff x="658061" y="3014157"/>
              <a:chExt cx="9356915" cy="3108602"/>
            </a:xfrm>
          </p:grpSpPr>
          <p:pic>
            <p:nvPicPr>
              <p:cNvPr id="306" name="Google Shape;306;p41"/>
              <p:cNvPicPr preferRelativeResize="0"/>
              <p:nvPr/>
            </p:nvPicPr>
            <p:blipFill rotWithShape="1">
              <a:blip r:embed="rId4">
                <a:alphaModFix/>
              </a:blip>
              <a:srcRect b="0" l="0" r="0" t="0"/>
              <a:stretch/>
            </p:blipFill>
            <p:spPr>
              <a:xfrm flipH="1" rot="10800000">
                <a:off x="658061" y="3014157"/>
                <a:ext cx="3855017" cy="3108602"/>
              </a:xfrm>
              <a:prstGeom prst="rect">
                <a:avLst/>
              </a:prstGeom>
              <a:noFill/>
              <a:ln>
                <a:noFill/>
              </a:ln>
            </p:spPr>
          </p:pic>
          <p:pic>
            <p:nvPicPr>
              <p:cNvPr id="307" name="Google Shape;307;p41"/>
              <p:cNvPicPr preferRelativeResize="0"/>
              <p:nvPr/>
            </p:nvPicPr>
            <p:blipFill rotWithShape="1">
              <a:blip r:embed="rId4">
                <a:alphaModFix/>
              </a:blip>
              <a:srcRect b="0" l="0" r="0" t="0"/>
              <a:stretch/>
            </p:blipFill>
            <p:spPr>
              <a:xfrm flipH="1" rot="10800000">
                <a:off x="3385762" y="3014157"/>
                <a:ext cx="3855017" cy="3108602"/>
              </a:xfrm>
              <a:prstGeom prst="rect">
                <a:avLst/>
              </a:prstGeom>
              <a:noFill/>
              <a:ln>
                <a:noFill/>
              </a:ln>
            </p:spPr>
          </p:pic>
          <p:pic>
            <p:nvPicPr>
              <p:cNvPr id="308" name="Google Shape;308;p41"/>
              <p:cNvPicPr preferRelativeResize="0"/>
              <p:nvPr/>
            </p:nvPicPr>
            <p:blipFill rotWithShape="1">
              <a:blip r:embed="rId4">
                <a:alphaModFix/>
              </a:blip>
              <a:srcRect b="0" l="0" r="0" t="0"/>
              <a:stretch/>
            </p:blipFill>
            <p:spPr>
              <a:xfrm flipH="1" rot="10800000">
                <a:off x="6159959" y="3014157"/>
                <a:ext cx="3855017" cy="3108602"/>
              </a:xfrm>
              <a:prstGeom prst="rect">
                <a:avLst/>
              </a:prstGeom>
              <a:noFill/>
              <a:ln>
                <a:noFill/>
              </a:ln>
            </p:spPr>
          </p:pic>
        </p:grpSp>
      </p:grpSp>
      <p:sp>
        <p:nvSpPr>
          <p:cNvPr id="309" name="Google Shape;309;p41"/>
          <p:cNvSpPr txBox="1"/>
          <p:nvPr/>
        </p:nvSpPr>
        <p:spPr>
          <a:xfrm>
            <a:off x="1005637" y="2917558"/>
            <a:ext cx="5498825" cy="304694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 Ou seja, a fitoterapia que está no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Sistema Único de Saúde  hoje, enquanto método terapêutico, inserido nas práticas profissionais é aquela a que chamamos anteriormente de fitoterapia científica ocidental, o que não quer dizer que possa ser impermeável aos desejos, crenças, tradições e conhecimentos populares com os quais ela vai se defrontar e dialogar.”</a:t>
            </a:r>
            <a:endParaRPr b="0" i="0" sz="1400" u="none" cap="none" strike="noStrike">
              <a:solidFill>
                <a:srgbClr val="000000"/>
              </a:solidFill>
              <a:latin typeface="Arial"/>
              <a:ea typeface="Arial"/>
              <a:cs typeface="Arial"/>
              <a:sym typeface="Arial"/>
            </a:endParaRPr>
          </a:p>
        </p:txBody>
      </p:sp>
      <p:pic>
        <p:nvPicPr>
          <p:cNvPr id="310" name="Google Shape;310;p41"/>
          <p:cNvPicPr preferRelativeResize="0"/>
          <p:nvPr/>
        </p:nvPicPr>
        <p:blipFill rotWithShape="1">
          <a:blip r:embed="rId5">
            <a:alphaModFix/>
          </a:blip>
          <a:srcRect b="0" l="0" r="0" t="0"/>
          <a:stretch/>
        </p:blipFill>
        <p:spPr>
          <a:xfrm>
            <a:off x="7347923" y="2809070"/>
            <a:ext cx="4284560" cy="3213411"/>
          </a:xfrm>
          <a:prstGeom prst="rect">
            <a:avLst/>
          </a:prstGeom>
          <a:noFill/>
          <a:ln>
            <a:noFill/>
          </a:ln>
        </p:spPr>
      </p:pic>
      <p:sp>
        <p:nvSpPr>
          <p:cNvPr id="311" name="Google Shape;311;p41"/>
          <p:cNvSpPr txBox="1"/>
          <p:nvPr/>
        </p:nvSpPr>
        <p:spPr>
          <a:xfrm>
            <a:off x="7347923" y="6022481"/>
            <a:ext cx="4284560"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Imagem de </a:t>
            </a:r>
            <a:r>
              <a:rPr b="0" i="0" lang="pt-BR" sz="1200" u="none" cap="none" strike="noStrike">
                <a:solidFill>
                  <a:srgbClr val="191B26"/>
                </a:solidFill>
                <a:latin typeface="Helvetica Neue"/>
                <a:ea typeface="Helvetica Neue"/>
                <a:cs typeface="Helvetica Neue"/>
                <a:sym typeface="Helvetica Neue"/>
              </a:rPr>
              <a:t>AllNikArt</a:t>
            </a:r>
            <a:r>
              <a:rPr b="0" i="0" lang="pt-BR" sz="1200" u="none" cap="none" strike="noStrike">
                <a:solidFill>
                  <a:schemeClr val="dk1"/>
                </a:solidFill>
                <a:latin typeface="Helvetica Neue"/>
                <a:ea typeface="Helvetica Neue"/>
                <a:cs typeface="Helvetica Neue"/>
                <a:sym typeface="Helvetica Neue"/>
              </a:rPr>
              <a:t> por </a:t>
            </a:r>
            <a:r>
              <a:rPr b="0" i="0" lang="pt-BR" sz="1200" u="none" cap="none" strike="noStrike">
                <a:solidFill>
                  <a:srgbClr val="191B26"/>
                </a:solidFill>
                <a:latin typeface="Helvetica Neue"/>
                <a:ea typeface="Helvetica Neue"/>
                <a:cs typeface="Helvetica Neue"/>
                <a:sym typeface="Helvetica Neue"/>
              </a:rPr>
              <a:t>Pixabay</a:t>
            </a:r>
            <a:r>
              <a:rPr b="0" i="0" lang="pt-BR" sz="1200" u="none" cap="none" strike="noStrike">
                <a:solidFill>
                  <a:schemeClr val="dk1"/>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312" name="Google Shape;312;p41"/>
          <p:cNvSpPr txBox="1"/>
          <p:nvPr/>
        </p:nvSpPr>
        <p:spPr>
          <a:xfrm>
            <a:off x="597050" y="1619068"/>
            <a:ext cx="43940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10. CONSIDERAÇÕES FINAIS</a:t>
            </a:r>
            <a:endParaRPr/>
          </a:p>
        </p:txBody>
      </p:sp>
      <p:pic>
        <p:nvPicPr>
          <p:cNvPr id="313" name="Google Shape;313;p41"/>
          <p:cNvPicPr preferRelativeResize="0"/>
          <p:nvPr/>
        </p:nvPicPr>
        <p:blipFill rotWithShape="1">
          <a:blip r:embed="rId6">
            <a:alphaModFix/>
          </a:blip>
          <a:srcRect b="0" l="0" r="0" t="0"/>
          <a:stretch/>
        </p:blipFill>
        <p:spPr>
          <a:xfrm>
            <a:off x="5397541" y="2255609"/>
            <a:ext cx="1106921" cy="11069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pic>
        <p:nvPicPr>
          <p:cNvPr id="319" name="Google Shape;319;ge3512ea367_1_33"/>
          <p:cNvPicPr preferRelativeResize="0"/>
          <p:nvPr/>
        </p:nvPicPr>
        <p:blipFill rotWithShape="1">
          <a:blip r:embed="rId4">
            <a:alphaModFix/>
          </a:blip>
          <a:srcRect b="0" l="0" r="0" t="0"/>
          <a:stretch/>
        </p:blipFill>
        <p:spPr>
          <a:xfrm rot="-5400000">
            <a:off x="6154126" y="820125"/>
            <a:ext cx="6900424" cy="5175325"/>
          </a:xfrm>
          <a:prstGeom prst="rect">
            <a:avLst/>
          </a:prstGeom>
          <a:noFill/>
          <a:ln>
            <a:noFill/>
          </a:ln>
        </p:spPr>
      </p:pic>
      <p:sp>
        <p:nvSpPr>
          <p:cNvPr id="320" name="Google Shape;320;ge3512ea367_1_33"/>
          <p:cNvSpPr txBox="1"/>
          <p:nvPr/>
        </p:nvSpPr>
        <p:spPr>
          <a:xfrm>
            <a:off x="651550" y="2214025"/>
            <a:ext cx="7121700" cy="403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Chegamos ao final da primeira aula desta Unidade 5, apresentando os  principais documentos elaborados pelo Ministério da Saúde e pela  Agência Nacional de Vigilância Sanitária  - Anvisa - para a área da Fitoterapia.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Na próxima aula serão apresentados diversos programas e projetos que utilizam as plantas medicinais e fitoterápicos no tratamento de feridas. Essas experiências exitosas foram implantadas em diversos municípios brasileiros para o atendimento do usuário  assistido pelo  Sistema Único de Saúde - SUS.</a:t>
            </a:r>
            <a:endParaRPr sz="1600">
              <a:solidFill>
                <a:schemeClr val="dk1"/>
              </a:solidFill>
              <a:latin typeface="Helvetica Neue"/>
              <a:ea typeface="Helvetica Neue"/>
              <a:cs typeface="Helvetica Neue"/>
              <a:sym typeface="Helvetica Neue"/>
            </a:endParaRPr>
          </a:p>
          <a:p>
            <a:pPr indent="457200" lvl="0" marL="0" rtl="0" algn="just">
              <a:lnSpc>
                <a:spcPct val="150000"/>
              </a:lnSpc>
              <a:spcBef>
                <a:spcPts val="0"/>
              </a:spcBef>
              <a:spcAft>
                <a:spcPts val="0"/>
              </a:spcAft>
              <a:buClr>
                <a:schemeClr val="dk1"/>
              </a:buClr>
              <a:buSzPts val="1100"/>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Até lá!</a:t>
            </a:r>
            <a:endParaRPr sz="1600">
              <a:solidFill>
                <a:schemeClr val="dk1"/>
              </a:solidFill>
              <a:latin typeface="Helvetica Neue"/>
              <a:ea typeface="Helvetica Neue"/>
              <a:cs typeface="Helvetica Neue"/>
              <a:sym typeface="Helvetica Neue"/>
            </a:endParaRPr>
          </a:p>
        </p:txBody>
      </p:sp>
      <p:sp>
        <p:nvSpPr>
          <p:cNvPr id="321" name="Google Shape;321;ge3512ea367_1_33"/>
          <p:cNvSpPr txBox="1"/>
          <p:nvPr/>
        </p:nvSpPr>
        <p:spPr>
          <a:xfrm>
            <a:off x="597050" y="1619068"/>
            <a:ext cx="439405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10. CONSIDERAÇÕES FINAIS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2"/>
          <p:cNvSpPr txBox="1"/>
          <p:nvPr/>
        </p:nvSpPr>
        <p:spPr>
          <a:xfrm>
            <a:off x="659504" y="2378274"/>
            <a:ext cx="10800000" cy="2626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Farmacopéia Brasileira. volume 1 e volume 2. Agência Nacional de Vigilância Sanitária. Brasília: Anvisa, 2016.</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Agência Nacional de Vigilância Sanitária. Formulários de Fitoterápicos da Farmacopéia Brasileira/Agência Nacional de Vigilância Sanitária. Brasília: Anvisa, 2021.</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BRASIL. Ministério da Saúde. Cadernos de Atenção Básica – Práticas Integrativas e Complementares – Plantas Medicinais e Fitoterapia na Atenção Básica. Brasília, 2012.</a:t>
            </a:r>
            <a:endParaRPr b="0" i="0" sz="1400" u="none" cap="none" strike="noStrike">
              <a:solidFill>
                <a:schemeClr val="dk1"/>
              </a:solidFill>
              <a:latin typeface="Helvetica Neue"/>
              <a:ea typeface="Helvetica Neue"/>
              <a:cs typeface="Helvetica Neue"/>
              <a:sym typeface="Helvetica Neue"/>
            </a:endParaRPr>
          </a:p>
          <a:p>
            <a:pPr indent="0" lvl="0" marL="0" marR="0" rtl="0" algn="just">
              <a:lnSpc>
                <a:spcPct val="100000"/>
              </a:lnSpc>
              <a:spcBef>
                <a:spcPts val="2000"/>
              </a:spcBef>
              <a:spcAft>
                <a:spcPts val="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ORGANIZAÇÃO DAS NAÇÕES UNIDAS. Estrategia de la OMS sobre Medicina Tradicional 2002 - 2005. OMS. Genebra, 2002.</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2000"/>
              </a:spcBef>
              <a:spcAft>
                <a:spcPts val="1000"/>
              </a:spcAft>
              <a:buClr>
                <a:srgbClr val="000000"/>
              </a:buClr>
              <a:buSzPts val="1600"/>
              <a:buFont typeface="Arial"/>
              <a:buNone/>
            </a:pPr>
            <a:r>
              <a:rPr b="0" i="0" lang="pt-BR" sz="1400" u="none" cap="none" strike="noStrike">
                <a:solidFill>
                  <a:schemeClr val="dk1"/>
                </a:solidFill>
                <a:latin typeface="Helvetica Neue"/>
                <a:ea typeface="Helvetica Neue"/>
                <a:cs typeface="Helvetica Neue"/>
                <a:sym typeface="Helvetica Neue"/>
              </a:rPr>
              <a:t>ORGANIZAÇÃO DAS NAÇÕES UNIDAS. Estrategia de la OMS sobre Medicina Tradicional 2014 - 2023.OMS. Genebra, 2014.</a:t>
            </a:r>
            <a:endParaRPr b="0" i="0" sz="1400" u="none" cap="none" strike="noStrike">
              <a:solidFill>
                <a:srgbClr val="000000"/>
              </a:solidFill>
              <a:latin typeface="Arial"/>
              <a:ea typeface="Arial"/>
              <a:cs typeface="Arial"/>
              <a:sym typeface="Arial"/>
            </a:endParaRPr>
          </a:p>
        </p:txBody>
      </p:sp>
      <p:sp>
        <p:nvSpPr>
          <p:cNvPr id="328" name="Google Shape;328;p42"/>
          <p:cNvSpPr txBox="1"/>
          <p:nvPr/>
        </p:nvSpPr>
        <p:spPr>
          <a:xfrm>
            <a:off x="588227" y="1679887"/>
            <a:ext cx="5323500" cy="57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89B661"/>
                </a:solidFill>
                <a:latin typeface="Helvetica Neue"/>
                <a:ea typeface="Helvetica Neue"/>
                <a:cs typeface="Helvetica Neue"/>
                <a:sym typeface="Helvetica Neue"/>
              </a:rPr>
              <a:t>11. REFERÊNCIAS </a:t>
            </a:r>
            <a:endParaRPr b="0" i="0" sz="2000" u="none" cap="none" strike="noStrike">
              <a:solidFill>
                <a:srgbClr val="89B66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pic>
        <p:nvPicPr>
          <p:cNvPr id="333" name="Google Shape;333;p5"/>
          <p:cNvPicPr preferRelativeResize="0"/>
          <p:nvPr/>
        </p:nvPicPr>
        <p:blipFill rotWithShape="1">
          <a:blip r:embed="rId4">
            <a:alphaModFix/>
          </a:blip>
          <a:srcRect b="0" l="0" r="0" t="0"/>
          <a:stretch/>
        </p:blipFill>
        <p:spPr>
          <a:xfrm>
            <a:off x="951232" y="6001579"/>
            <a:ext cx="10289536" cy="859166"/>
          </a:xfrm>
          <a:prstGeom prst="rect">
            <a:avLst/>
          </a:prstGeom>
          <a:noFill/>
          <a:ln>
            <a:noFill/>
          </a:ln>
        </p:spPr>
      </p:pic>
      <p:pic>
        <p:nvPicPr>
          <p:cNvPr id="334" name="Google Shape;334;p5"/>
          <p:cNvPicPr preferRelativeResize="0"/>
          <p:nvPr/>
        </p:nvPicPr>
        <p:blipFill rotWithShape="1">
          <a:blip r:embed="rId5">
            <a:alphaModFix/>
          </a:blip>
          <a:srcRect b="0" l="0" r="0" t="0"/>
          <a:stretch/>
        </p:blipFill>
        <p:spPr>
          <a:xfrm>
            <a:off x="196840" y="6315874"/>
            <a:ext cx="1299324" cy="357927"/>
          </a:xfrm>
          <a:prstGeom prst="rect">
            <a:avLst/>
          </a:prstGeom>
          <a:noFill/>
          <a:ln>
            <a:noFill/>
          </a:ln>
        </p:spPr>
      </p:pic>
      <p:sp>
        <p:nvSpPr>
          <p:cNvPr id="335" name="Google Shape;335;p5"/>
          <p:cNvSpPr txBox="1"/>
          <p:nvPr/>
        </p:nvSpPr>
        <p:spPr>
          <a:xfrm>
            <a:off x="700042" y="1411097"/>
            <a:ext cx="5200696"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Ministério da Saúde</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Atenção Primária à Saúde - SAPS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Saúde da Família - DESF</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Nacional de Práticas Integrativas e Complementares em Saúde – CNPICS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Gestão do Trabalho e da Educação na Saúde - SGTES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Gestão da Educação na Saúde – DEGES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Técnico Executiva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Daniel Miele Amado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Joseane Carvalho Costa – Universidade Federal do Sul e Sudeste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do Pará - UNIFESSPA</a:t>
            </a:r>
            <a:endParaRPr/>
          </a:p>
        </p:txBody>
      </p:sp>
      <p:sp>
        <p:nvSpPr>
          <p:cNvPr id="336" name="Google Shape;336;p5"/>
          <p:cNvSpPr/>
          <p:nvPr/>
        </p:nvSpPr>
        <p:spPr>
          <a:xfrm>
            <a:off x="6855671" y="1415421"/>
            <a:ext cx="3071446" cy="29546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Fundação Oswaldo Cruz</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Presidente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Nísia Trindade Lima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Chefe de Gabinete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Valcler Rangel Fernandes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 Escritório de Projetos da Presidência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Ana Paula Morgado Carneiro </a:t>
            </a:r>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337" name="Google Shape;337;p5"/>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6"/>
          <p:cNvSpPr txBox="1"/>
          <p:nvPr/>
        </p:nvSpPr>
        <p:spPr>
          <a:xfrm>
            <a:off x="700043" y="718481"/>
            <a:ext cx="3186158" cy="3425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DO CURSO</a:t>
            </a:r>
            <a:endParaRPr b="0" i="0" sz="1200" u="none" cap="none" strike="noStrike">
              <a:solidFill>
                <a:srgbClr val="000000"/>
              </a:solidFill>
              <a:latin typeface="Helvetica Neue"/>
              <a:ea typeface="Helvetica Neue"/>
              <a:cs typeface="Helvetica Neue"/>
              <a:sym typeface="Helvetica Neue"/>
            </a:endParaRPr>
          </a:p>
        </p:txBody>
      </p:sp>
      <p:sp>
        <p:nvSpPr>
          <p:cNvPr id="343" name="Google Shape;343;p6"/>
          <p:cNvSpPr/>
          <p:nvPr/>
        </p:nvSpPr>
        <p:spPr>
          <a:xfrm>
            <a:off x="8305802" y="720008"/>
            <a:ext cx="3186156" cy="11648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DESTE RECURSO DIDÁTICO</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Conteúdo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p:txBody>
      </p:sp>
      <p:sp>
        <p:nvSpPr>
          <p:cNvPr id="344" name="Google Shape;344;p6"/>
          <p:cNvSpPr/>
          <p:nvPr/>
        </p:nvSpPr>
        <p:spPr>
          <a:xfrm>
            <a:off x="4413736" y="1269128"/>
            <a:ext cx="3186158" cy="44975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e Acompanhamento Pedagógico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Facilitação para o AVASUS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Andrea Cristina Lovato Ribeiro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Audrey Gonçalves de Souza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Produção Audiovisual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Eduardo Dias Abreu</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Animação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Leudo Lima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Ilustração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Thiago Fagundes</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Web</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Henrique Augusto Queiroz Aragão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Diagramação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Allysson Matias Franco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Gráfico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Gabriel Cunha</a:t>
            </a:r>
            <a:endParaRPr b="0" i="0" sz="1200" u="none" cap="none" strike="noStrike">
              <a:solidFill>
                <a:srgbClr val="000000"/>
              </a:solidFill>
              <a:latin typeface="Helvetica Neue"/>
              <a:ea typeface="Helvetica Neue"/>
              <a:cs typeface="Helvetica Neue"/>
              <a:sym typeface="Helvetica Neue"/>
            </a:endParaRPr>
          </a:p>
        </p:txBody>
      </p:sp>
      <p:sp>
        <p:nvSpPr>
          <p:cNvPr id="345" name="Google Shape;345;p6"/>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
        <p:nvSpPr>
          <p:cNvPr id="346" name="Google Shape;346;p6"/>
          <p:cNvSpPr txBox="1"/>
          <p:nvPr/>
        </p:nvSpPr>
        <p:spPr>
          <a:xfrm>
            <a:off x="700043" y="1404281"/>
            <a:ext cx="3186158"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Consultoria e Revisão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Sônia Regina Evangelista Dantas </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e Design Educacional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Produção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Gramatical/Ortográfica e ABNT</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Luciana Barreto Machado Rezende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pic>
        <p:nvPicPr>
          <p:cNvPr id="75" name="Google Shape;75;p27"/>
          <p:cNvPicPr preferRelativeResize="0"/>
          <p:nvPr/>
        </p:nvPicPr>
        <p:blipFill rotWithShape="1">
          <a:blip r:embed="rId4">
            <a:alphaModFix/>
          </a:blip>
          <a:srcRect b="0" l="0" r="0" t="0"/>
          <a:stretch/>
        </p:blipFill>
        <p:spPr>
          <a:xfrm>
            <a:off x="11484875" y="6026524"/>
            <a:ext cx="533400" cy="723900"/>
          </a:xfrm>
          <a:prstGeom prst="rect">
            <a:avLst/>
          </a:prstGeom>
          <a:noFill/>
          <a:ln>
            <a:noFill/>
          </a:ln>
        </p:spPr>
      </p:pic>
      <p:sp>
        <p:nvSpPr>
          <p:cNvPr id="76" name="Google Shape;76;p27"/>
          <p:cNvSpPr txBox="1"/>
          <p:nvPr/>
        </p:nvSpPr>
        <p:spPr>
          <a:xfrm>
            <a:off x="585246" y="2041388"/>
            <a:ext cx="6605700" cy="4599300"/>
          </a:xfrm>
          <a:prstGeom prst="rect">
            <a:avLst/>
          </a:prstGeom>
          <a:noFill/>
          <a:ln>
            <a:noFill/>
          </a:ln>
        </p:spPr>
        <p:txBody>
          <a:bodyPr anchorCtr="0" anchor="t" bIns="45700" lIns="91425" spcFirstLastPara="1" rIns="91425" wrap="square" tIns="45700">
            <a:spAutoFit/>
          </a:bodyPr>
          <a:lstStyle/>
          <a:p>
            <a:pPr indent="0" lvl="1"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Nesta aula, apresentaremos as ações no âmbito do SUS e os documentos que embasam as diversas diretrizes estabelecidas pelo Ministério da Saúde e Anvisa em relação à inserção da Fitoterapia na Atenção Primária à Saúde, em consonância com as recomendações da Organização Mundial da Saúde (OMS).</a:t>
            </a:r>
            <a:endParaRPr>
              <a:solidFill>
                <a:schemeClr val="dk1"/>
              </a:solidFill>
            </a:endParaRPr>
          </a:p>
          <a:p>
            <a:pPr indent="0" lvl="1" marL="0" rtl="0" algn="just">
              <a:lnSpc>
                <a:spcPct val="115000"/>
              </a:lnSpc>
              <a:spcBef>
                <a:spcPts val="0"/>
              </a:spcBef>
              <a:spcAft>
                <a:spcPts val="0"/>
              </a:spcAft>
              <a:buSzPts val="1600"/>
              <a:buNone/>
            </a:pPr>
            <a:r>
              <a:rPr lang="pt-BR"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indent="0" lvl="1"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O objetivo é instrumentalizar o profissional de saúde, interessado nos programas dessa área, para que ele possa colaborar na elaboração dos diversos recursos que envolvem esses programas junto aos gestores municipais e estaduais para garantir a segurança e eficácia dessas ações.</a:t>
            </a:r>
            <a:endParaRPr>
              <a:solidFill>
                <a:schemeClr val="dk1"/>
              </a:solidFill>
            </a:endParaRPr>
          </a:p>
          <a:p>
            <a:pPr indent="0" lvl="1" marL="0" rtl="0" algn="just">
              <a:lnSpc>
                <a:spcPct val="115000"/>
              </a:lnSpc>
              <a:spcBef>
                <a:spcPts val="0"/>
              </a:spcBef>
              <a:spcAft>
                <a:spcPts val="0"/>
              </a:spcAft>
              <a:buSzPts val="1600"/>
              <a:buNone/>
            </a:pPr>
            <a:r>
              <a:rPr lang="pt-BR"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indent="0" lvl="1" marL="0" rtl="0" algn="just">
              <a:lnSpc>
                <a:spcPct val="150000"/>
              </a:lnSpc>
              <a:spcBef>
                <a:spcPts val="0"/>
              </a:spcBef>
              <a:spcAft>
                <a:spcPts val="0"/>
              </a:spcAft>
              <a:buSzPts val="1600"/>
              <a:buNone/>
            </a:pPr>
            <a:r>
              <a:rPr lang="pt-BR" sz="1600">
                <a:solidFill>
                  <a:schemeClr val="dk1"/>
                </a:solidFill>
                <a:latin typeface="Helvetica Neue"/>
                <a:ea typeface="Helvetica Neue"/>
                <a:cs typeface="Helvetica Neue"/>
                <a:sym typeface="Helvetica Neue"/>
              </a:rPr>
              <a:t>Bons estudos!</a:t>
            </a:r>
            <a:endParaRPr sz="1600">
              <a:solidFill>
                <a:schemeClr val="dk1"/>
              </a:solidFill>
              <a:latin typeface="Helvetica Neue"/>
              <a:ea typeface="Helvetica Neue"/>
              <a:cs typeface="Helvetica Neue"/>
              <a:sym typeface="Helvetica Neue"/>
            </a:endParaRPr>
          </a:p>
        </p:txBody>
      </p:sp>
      <p:sp>
        <p:nvSpPr>
          <p:cNvPr id="77" name="Google Shape;77;p27"/>
          <p:cNvSpPr txBox="1"/>
          <p:nvPr/>
        </p:nvSpPr>
        <p:spPr>
          <a:xfrm>
            <a:off x="569748" y="1602040"/>
            <a:ext cx="4802400" cy="455400"/>
          </a:xfrm>
          <a:prstGeom prst="rect">
            <a:avLst/>
          </a:prstGeom>
          <a:noFill/>
          <a:ln>
            <a:noFill/>
          </a:ln>
        </p:spPr>
        <p:txBody>
          <a:bodyPr anchorCtr="0" anchor="t" bIns="45700" lIns="91425" spcFirstLastPara="1" rIns="91425" wrap="square" tIns="45700">
            <a:noAutofit/>
          </a:bodyPr>
          <a:lstStyle/>
          <a:p>
            <a:pPr indent="0" lvl="0" marL="38100" marR="0" rtl="0" algn="l">
              <a:lnSpc>
                <a:spcPct val="100000"/>
              </a:lnSpc>
              <a:spcBef>
                <a:spcPts val="0"/>
              </a:spcBef>
              <a:spcAft>
                <a:spcPts val="0"/>
              </a:spcAft>
              <a:buNone/>
            </a:pPr>
            <a:r>
              <a:rPr b="1" i="0" lang="pt-BR" sz="2000" u="none" cap="none" strike="noStrike">
                <a:solidFill>
                  <a:srgbClr val="89B661"/>
                </a:solidFill>
                <a:latin typeface="Helvetica Neue"/>
                <a:ea typeface="Helvetica Neue"/>
                <a:cs typeface="Helvetica Neue"/>
                <a:sym typeface="Helvetica Neue"/>
              </a:rPr>
              <a:t>3. BOAS VINDAS!</a:t>
            </a:r>
            <a:endParaRPr b="0" i="0" sz="2000" u="none" cap="none" strike="noStrike">
              <a:solidFill>
                <a:srgbClr val="89B66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3"/>
          <p:cNvSpPr txBox="1"/>
          <p:nvPr/>
        </p:nvSpPr>
        <p:spPr>
          <a:xfrm>
            <a:off x="569748" y="1678240"/>
            <a:ext cx="4802352" cy="455360"/>
          </a:xfrm>
          <a:prstGeom prst="rect">
            <a:avLst/>
          </a:prstGeom>
          <a:noFill/>
          <a:ln>
            <a:noFill/>
          </a:ln>
        </p:spPr>
        <p:txBody>
          <a:bodyPr anchorCtr="0" anchor="t" bIns="45700" lIns="91425" spcFirstLastPara="1" rIns="91425" wrap="square" tIns="45700">
            <a:noAutofit/>
          </a:bodyPr>
          <a:lstStyle/>
          <a:p>
            <a:pPr indent="0" lvl="0" marL="38100" marR="0" rtl="0" algn="l">
              <a:lnSpc>
                <a:spcPct val="100000"/>
              </a:lnSpc>
              <a:spcBef>
                <a:spcPts val="0"/>
              </a:spcBef>
              <a:spcAft>
                <a:spcPts val="0"/>
              </a:spcAft>
              <a:buNone/>
            </a:pPr>
            <a:r>
              <a:rPr b="1" i="0" lang="pt-BR" sz="2000" u="none" cap="none" strike="noStrike">
                <a:solidFill>
                  <a:srgbClr val="89B661"/>
                </a:solidFill>
                <a:latin typeface="Helvetica Neue"/>
                <a:ea typeface="Helvetica Neue"/>
                <a:cs typeface="Helvetica Neue"/>
                <a:sym typeface="Helvetica Neue"/>
              </a:rPr>
              <a:t>4. </a:t>
            </a:r>
            <a:r>
              <a:rPr b="1" i="0" lang="pt-BR" sz="2000" u="none" cap="none" strike="noStrike">
                <a:solidFill>
                  <a:srgbClr val="89B661"/>
                </a:solidFill>
                <a:latin typeface="Helvetica Neue"/>
                <a:ea typeface="Helvetica Neue"/>
                <a:cs typeface="Helvetica Neue"/>
                <a:sym typeface="Helvetica Neue"/>
                <a:extLst>
                  <a:ext uri="http://customooxmlschemas.google.com/">
                    <go:slidesCustomData xmlns:go="http://customooxmlschemas.google.com/" textRoundtripDataId="0"/>
                  </a:ext>
                </a:extLst>
              </a:rPr>
              <a:t>INTRODUÇÃO</a:t>
            </a:r>
            <a:endParaRPr b="0" i="0" sz="2000" u="none" cap="none" strike="noStrike">
              <a:solidFill>
                <a:srgbClr val="89B661"/>
              </a:solidFill>
              <a:latin typeface="Arial"/>
              <a:ea typeface="Arial"/>
              <a:cs typeface="Arial"/>
              <a:sym typeface="Arial"/>
            </a:endParaRPr>
          </a:p>
        </p:txBody>
      </p:sp>
      <p:pic>
        <p:nvPicPr>
          <p:cNvPr id="83" name="Google Shape;83;p3"/>
          <p:cNvPicPr preferRelativeResize="0"/>
          <p:nvPr/>
        </p:nvPicPr>
        <p:blipFill>
          <a:blip r:embed="rId4">
            <a:alphaModFix/>
          </a:blip>
          <a:stretch>
            <a:fillRect/>
          </a:stretch>
        </p:blipFill>
        <p:spPr>
          <a:xfrm>
            <a:off x="9517525" y="2379649"/>
            <a:ext cx="1963598" cy="2820101"/>
          </a:xfrm>
          <a:prstGeom prst="rect">
            <a:avLst/>
          </a:prstGeom>
          <a:noFill/>
          <a:ln>
            <a:noFill/>
          </a:ln>
        </p:spPr>
      </p:pic>
      <p:sp>
        <p:nvSpPr>
          <p:cNvPr id="84" name="Google Shape;84;p3"/>
          <p:cNvSpPr txBox="1"/>
          <p:nvPr/>
        </p:nvSpPr>
        <p:spPr>
          <a:xfrm>
            <a:off x="717150" y="2327500"/>
            <a:ext cx="8090400" cy="2924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600"/>
              <a:buFont typeface="Arial"/>
              <a:buNone/>
            </a:pPr>
            <a:r>
              <a:rPr lang="pt-BR" sz="1600">
                <a:solidFill>
                  <a:schemeClr val="dk1"/>
                </a:solidFill>
                <a:latin typeface="Helvetica Neue"/>
                <a:ea typeface="Helvetica Neue"/>
                <a:cs typeface="Helvetica Neue"/>
                <a:sym typeface="Helvetica Neue"/>
              </a:rPr>
              <a:t>A universalização é um dos princípios do Sistema Único de Saúde que confere o direito à saúde ao cidadão. E um dos grandes desafios é viabilizar os meios de acesso à saúde por parte da população. Entre as muitas ações de acesso à saúde está a Fitoterapia, a qual se destaca como uma estratégia inovadora e promotora da saúde.</a:t>
            </a:r>
            <a:endParaRPr>
              <a:solidFill>
                <a:schemeClr val="dk1"/>
              </a:solidFill>
            </a:endParaRPr>
          </a:p>
          <a:p>
            <a:pPr indent="0" lvl="0" marL="0" rtl="0" algn="just">
              <a:lnSpc>
                <a:spcPct val="150000"/>
              </a:lnSpc>
              <a:spcBef>
                <a:spcPts val="0"/>
              </a:spcBef>
              <a:spcAft>
                <a:spcPts val="0"/>
              </a:spcAft>
              <a:buSzPts val="1600"/>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SzPts val="1600"/>
              <a:buNone/>
            </a:pPr>
            <a:r>
              <a:rPr lang="pt-BR" sz="1600">
                <a:solidFill>
                  <a:schemeClr val="dk1"/>
                </a:solidFill>
                <a:latin typeface="Helvetica Neue"/>
                <a:ea typeface="Helvetica Neue"/>
                <a:cs typeface="Helvetica Neue"/>
                <a:sym typeface="Helvetica Neue"/>
              </a:rPr>
              <a:t>Assim se faz necessário estabelecer parâmetros para a inserção da Fitoterapia na Atenção Primária à Saúde de forma a oferecer à população tratamentos à base de plantas medicinais e fitoterápicos com segurança, eficácia e qualidade.</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pic>
        <p:nvPicPr>
          <p:cNvPr id="89" name="Google Shape;89;p4"/>
          <p:cNvPicPr preferRelativeResize="0"/>
          <p:nvPr/>
        </p:nvPicPr>
        <p:blipFill>
          <a:blip r:embed="rId4">
            <a:alphaModFix/>
          </a:blip>
          <a:stretch>
            <a:fillRect/>
          </a:stretch>
        </p:blipFill>
        <p:spPr>
          <a:xfrm>
            <a:off x="8676300" y="2390149"/>
            <a:ext cx="2306750" cy="3288325"/>
          </a:xfrm>
          <a:prstGeom prst="rect">
            <a:avLst/>
          </a:prstGeom>
          <a:noFill/>
          <a:ln>
            <a:noFill/>
          </a:ln>
        </p:spPr>
      </p:pic>
      <p:sp>
        <p:nvSpPr>
          <p:cNvPr id="90" name="Google Shape;90;p4"/>
          <p:cNvSpPr txBox="1"/>
          <p:nvPr/>
        </p:nvSpPr>
        <p:spPr>
          <a:xfrm>
            <a:off x="717150" y="2327500"/>
            <a:ext cx="7343100" cy="4032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pt-BR" sz="1600" u="none" cap="none" strike="noStrike">
                <a:solidFill>
                  <a:schemeClr val="dk1"/>
                </a:solidFill>
                <a:latin typeface="Helvetica Neue"/>
                <a:ea typeface="Helvetica Neue"/>
                <a:cs typeface="Helvetica Neue"/>
                <a:sym typeface="Helvetica Neue"/>
              </a:rPr>
              <a:t>A gestão e a regulação da dispensação de plantas medicinais e fitoterápicos adquiridos na sua forma industrializada pelo Sistema Único de Saúde ou manipulados pelas Farmácias Vivas são coordenadas por áreas responsáveis pela Assistência Farmacêutica - ANVISA - em conformidade com as diretrizes das Políticas Nacionais de Plantas Medicinais e Fitoterápicos (PNPMF) e das Práticas Integrativas e Complementares no SUS (PNPIC). </a:t>
            </a:r>
            <a:endParaRPr/>
          </a:p>
          <a:p>
            <a:pPr indent="0" lvl="0" marL="0" marR="0" rtl="0" algn="just">
              <a:lnSpc>
                <a:spcPct val="150000"/>
              </a:lnSpc>
              <a:spcBef>
                <a:spcPts val="0"/>
              </a:spcBef>
              <a:spcAft>
                <a:spcPts val="0"/>
              </a:spcAft>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b="0" i="0" lang="pt-BR" sz="1600" u="none" cap="none" strike="noStrike">
                <a:solidFill>
                  <a:schemeClr val="dk1"/>
                </a:solidFill>
                <a:latin typeface="Helvetica Neue"/>
                <a:ea typeface="Helvetica Neue"/>
                <a:cs typeface="Helvetica Neue"/>
                <a:sym typeface="Helvetica Neue"/>
              </a:rPr>
              <a:t>Ressaltamos que na Relação Nacional de Medicamentos Essenciais ao SUS, que compreende a seleção e a padronização de medicamentos indicados para o atendimento de doenças e agravos no âmbito do SUS, foram incluídos 12 medicamentos fitoterápicos.</a:t>
            </a:r>
            <a:endParaRPr b="0" i="0" sz="1400" u="none" cap="none" strike="noStrike">
              <a:solidFill>
                <a:srgbClr val="000000"/>
              </a:solidFill>
              <a:latin typeface="Arial"/>
              <a:ea typeface="Arial"/>
              <a:cs typeface="Arial"/>
              <a:sym typeface="Arial"/>
            </a:endParaRPr>
          </a:p>
        </p:txBody>
      </p:sp>
      <p:sp>
        <p:nvSpPr>
          <p:cNvPr id="91" name="Google Shape;91;p4"/>
          <p:cNvSpPr txBox="1"/>
          <p:nvPr/>
        </p:nvSpPr>
        <p:spPr>
          <a:xfrm>
            <a:off x="569748" y="1678240"/>
            <a:ext cx="4802352" cy="455360"/>
          </a:xfrm>
          <a:prstGeom prst="rect">
            <a:avLst/>
          </a:prstGeom>
          <a:noFill/>
          <a:ln>
            <a:noFill/>
          </a:ln>
        </p:spPr>
        <p:txBody>
          <a:bodyPr anchorCtr="0" anchor="t" bIns="45700" lIns="91425" spcFirstLastPara="1" rIns="91425" wrap="square" tIns="45700">
            <a:noAutofit/>
          </a:bodyPr>
          <a:lstStyle/>
          <a:p>
            <a:pPr indent="0" lvl="0" marL="38100" marR="0" rtl="0" algn="l">
              <a:lnSpc>
                <a:spcPct val="100000"/>
              </a:lnSpc>
              <a:spcBef>
                <a:spcPts val="0"/>
              </a:spcBef>
              <a:spcAft>
                <a:spcPts val="0"/>
              </a:spcAft>
              <a:buNone/>
            </a:pPr>
            <a:r>
              <a:rPr b="1" i="0" lang="pt-BR" sz="2000" u="none" cap="none" strike="noStrike">
                <a:solidFill>
                  <a:srgbClr val="89B661"/>
                </a:solidFill>
                <a:latin typeface="Helvetica Neue"/>
                <a:ea typeface="Helvetica Neue"/>
                <a:cs typeface="Helvetica Neue"/>
                <a:sym typeface="Helvetica Neue"/>
              </a:rPr>
              <a:t>4. </a:t>
            </a:r>
            <a:r>
              <a:rPr b="1" i="0" lang="pt-BR" sz="2000" u="none" cap="none" strike="noStrike">
                <a:solidFill>
                  <a:srgbClr val="89B661"/>
                </a:solidFill>
                <a:latin typeface="Helvetica Neue"/>
                <a:ea typeface="Helvetica Neue"/>
                <a:cs typeface="Helvetica Neue"/>
                <a:sym typeface="Helvetica Neue"/>
                <a:extLst>
                  <a:ext uri="http://customooxmlschemas.google.com/">
                    <go:slidesCustomData xmlns:go="http://customooxmlschemas.google.com/" textRoundtripDataId="1"/>
                  </a:ext>
                </a:extLst>
              </a:rPr>
              <a:t>INTRODUÇÃO</a:t>
            </a:r>
            <a:endParaRPr b="0" i="0" sz="2000" u="none" cap="none" strike="noStrike">
              <a:solidFill>
                <a:srgbClr val="89B661"/>
              </a:solidFill>
              <a:latin typeface="Arial"/>
              <a:ea typeface="Arial"/>
              <a:cs typeface="Arial"/>
              <a:sym typeface="Arial"/>
            </a:endParaRPr>
          </a:p>
        </p:txBody>
      </p:sp>
      <p:sp>
        <p:nvSpPr>
          <p:cNvPr id="92" name="Google Shape;92;p4"/>
          <p:cNvSpPr txBox="1"/>
          <p:nvPr/>
        </p:nvSpPr>
        <p:spPr>
          <a:xfrm>
            <a:off x="8676297" y="5678477"/>
            <a:ext cx="23067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lang="pt-BR" sz="1200">
                <a:latin typeface="Helvetica Neue"/>
                <a:ea typeface="Helvetica Neue"/>
                <a:cs typeface="Helvetica Neue"/>
                <a:sym typeface="Helvetica Neue"/>
              </a:rPr>
              <a:t>Relação Nacional de Medicamentos Essenciais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Ministério da Saúde, 201</a:t>
            </a:r>
            <a:r>
              <a:rPr lang="pt-BR" sz="1200">
                <a:latin typeface="Helvetica Neue"/>
                <a:ea typeface="Helvetica Neue"/>
                <a:cs typeface="Helvetica Neue"/>
                <a:sym typeface="Helvetica Neue"/>
              </a:rPr>
              <a:t>9</a:t>
            </a:r>
            <a:endParaRPr b="0" i="0" sz="1200" u="none" cap="none" strike="noStrike">
              <a:solidFill>
                <a:srgbClr val="000000"/>
              </a:solidFill>
              <a:latin typeface="Helvetica Neue"/>
              <a:ea typeface="Helvetica Neue"/>
              <a:cs typeface="Helvetica Neue"/>
              <a:sym typeface="Helvetica Neue"/>
            </a:endParaRPr>
          </a:p>
        </p:txBody>
      </p:sp>
      <p:pic>
        <p:nvPicPr>
          <p:cNvPr id="93" name="Google Shape;93;p4"/>
          <p:cNvPicPr preferRelativeResize="0"/>
          <p:nvPr/>
        </p:nvPicPr>
        <p:blipFill rotWithShape="1">
          <a:blip r:embed="rId5">
            <a:alphaModFix/>
          </a:blip>
          <a:srcRect b="0" l="0" r="0" t="0"/>
          <a:stretch/>
        </p:blipFill>
        <p:spPr>
          <a:xfrm>
            <a:off x="11237325" y="5106975"/>
            <a:ext cx="571500" cy="57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8"/>
          <p:cNvSpPr txBox="1"/>
          <p:nvPr/>
        </p:nvSpPr>
        <p:spPr>
          <a:xfrm>
            <a:off x="629725" y="1636276"/>
            <a:ext cx="9977100" cy="492412"/>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5. POLÍTICAS PÚBLICAS, PROGRAMAS E PROJETOS </a:t>
            </a:r>
            <a:endParaRPr/>
          </a:p>
        </p:txBody>
      </p:sp>
      <p:sp>
        <p:nvSpPr>
          <p:cNvPr id="100" name="Google Shape;100;p28"/>
          <p:cNvSpPr txBox="1"/>
          <p:nvPr/>
        </p:nvSpPr>
        <p:spPr>
          <a:xfrm>
            <a:off x="629725" y="2217800"/>
            <a:ext cx="6046800" cy="21858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O Ministério da Saúde é responsável pelo estabelecimento de políticas públicas  para garantir a integralidade na Atenção à Saúde. As diretrizes para atuação governamental na área de plantas medicinais e fitoterápicos está no documento, elaborado em 2006, denominado Política e Programa Nacional de Plantas Medicinais e Fitoterápicos  - PNPMF.</a:t>
            </a:r>
            <a:endParaRPr b="0" i="0" sz="1400" u="none" cap="none" strike="noStrike">
              <a:solidFill>
                <a:srgbClr val="000000"/>
              </a:solidFill>
              <a:latin typeface="Arial"/>
              <a:ea typeface="Arial"/>
              <a:cs typeface="Arial"/>
              <a:sym typeface="Arial"/>
            </a:endParaRPr>
          </a:p>
        </p:txBody>
      </p:sp>
      <p:pic>
        <p:nvPicPr>
          <p:cNvPr id="101" name="Google Shape;101;p28"/>
          <p:cNvPicPr preferRelativeResize="0"/>
          <p:nvPr/>
        </p:nvPicPr>
        <p:blipFill rotWithShape="1">
          <a:blip r:embed="rId4">
            <a:alphaModFix/>
          </a:blip>
          <a:srcRect b="0" l="0" r="0" t="0"/>
          <a:stretch/>
        </p:blipFill>
        <p:spPr>
          <a:xfrm>
            <a:off x="7700800" y="2217788"/>
            <a:ext cx="3045751" cy="3496326"/>
          </a:xfrm>
          <a:prstGeom prst="rect">
            <a:avLst/>
          </a:prstGeom>
          <a:noFill/>
          <a:ln>
            <a:noFill/>
          </a:ln>
        </p:spPr>
      </p:pic>
      <p:sp>
        <p:nvSpPr>
          <p:cNvPr id="102" name="Google Shape;102;p28"/>
          <p:cNvSpPr txBox="1"/>
          <p:nvPr/>
        </p:nvSpPr>
        <p:spPr>
          <a:xfrm>
            <a:off x="7700800" y="5714114"/>
            <a:ext cx="3045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Política e Programa Nacional de Plantas Medicinais e Fitoterápicos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Ministério da Saúde, 2016</a:t>
            </a:r>
            <a:endParaRPr b="0" i="0" sz="1200" u="none" cap="none" strike="noStrike">
              <a:solidFill>
                <a:srgbClr val="000000"/>
              </a:solidFill>
              <a:latin typeface="Helvetica Neue"/>
              <a:ea typeface="Helvetica Neue"/>
              <a:cs typeface="Helvetica Neue"/>
              <a:sym typeface="Helvetica Neue"/>
            </a:endParaRPr>
          </a:p>
        </p:txBody>
      </p:sp>
      <p:pic>
        <p:nvPicPr>
          <p:cNvPr id="103" name="Google Shape;103;p28"/>
          <p:cNvPicPr preferRelativeResize="0"/>
          <p:nvPr/>
        </p:nvPicPr>
        <p:blipFill rotWithShape="1">
          <a:blip r:embed="rId5">
            <a:alphaModFix/>
          </a:blip>
          <a:srcRect b="0" l="0" r="0" t="0"/>
          <a:stretch/>
        </p:blipFill>
        <p:spPr>
          <a:xfrm>
            <a:off x="10870535" y="5182595"/>
            <a:ext cx="531519" cy="5315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ge176e97d81_1_44"/>
          <p:cNvSpPr txBox="1"/>
          <p:nvPr/>
        </p:nvSpPr>
        <p:spPr>
          <a:xfrm>
            <a:off x="629725" y="2233125"/>
            <a:ext cx="6164700" cy="2555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Os documentos da Política Nacional de Práticas Integrativas e Complementares no SUS  – PNPIC  e do Programa Nacional de Plantas Medicinais e Fitoterápicos – PNPMF constituem o referencial para estados e municípios formularem as suas políticas com diretrizes para plantas medicinais  e fitoterápicos na Atenção Primária do Sistema Único de Saúde em consonância com o governo federal.</a:t>
            </a:r>
            <a:endParaRPr b="0" i="0" sz="1400" u="none" cap="none" strike="noStrike">
              <a:solidFill>
                <a:srgbClr val="000000"/>
              </a:solidFill>
              <a:latin typeface="Arial"/>
              <a:ea typeface="Arial"/>
              <a:cs typeface="Arial"/>
              <a:sym typeface="Arial"/>
            </a:endParaRPr>
          </a:p>
        </p:txBody>
      </p:sp>
      <p:pic>
        <p:nvPicPr>
          <p:cNvPr id="110" name="Google Shape;110;ge176e97d81_1_44"/>
          <p:cNvPicPr preferRelativeResize="0"/>
          <p:nvPr/>
        </p:nvPicPr>
        <p:blipFill rotWithShape="1">
          <a:blip r:embed="rId4">
            <a:alphaModFix/>
          </a:blip>
          <a:srcRect b="0" l="0" r="0" t="0"/>
          <a:stretch/>
        </p:blipFill>
        <p:spPr>
          <a:xfrm>
            <a:off x="8012525" y="1705263"/>
            <a:ext cx="3071351" cy="4277100"/>
          </a:xfrm>
          <a:prstGeom prst="rect">
            <a:avLst/>
          </a:prstGeom>
          <a:noFill/>
          <a:ln>
            <a:noFill/>
          </a:ln>
        </p:spPr>
      </p:pic>
      <p:sp>
        <p:nvSpPr>
          <p:cNvPr id="111" name="Google Shape;111;ge176e97d81_1_44"/>
          <p:cNvSpPr txBox="1"/>
          <p:nvPr/>
        </p:nvSpPr>
        <p:spPr>
          <a:xfrm>
            <a:off x="8012525" y="5982363"/>
            <a:ext cx="3071351" cy="74058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Política Nacional de Práticas Integrativas e Complementares no SUS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Ministério da Saúde, 2015</a:t>
            </a:r>
            <a:endParaRPr b="0" i="0" sz="1200" u="none" cap="none" strike="noStrike">
              <a:solidFill>
                <a:srgbClr val="000000"/>
              </a:solidFill>
              <a:latin typeface="Helvetica Neue"/>
              <a:ea typeface="Helvetica Neue"/>
              <a:cs typeface="Helvetica Neue"/>
              <a:sym typeface="Helvetica Neue"/>
            </a:endParaRPr>
          </a:p>
        </p:txBody>
      </p:sp>
      <p:sp>
        <p:nvSpPr>
          <p:cNvPr id="112" name="Google Shape;112;ge176e97d81_1_44"/>
          <p:cNvSpPr txBox="1"/>
          <p:nvPr/>
        </p:nvSpPr>
        <p:spPr>
          <a:xfrm>
            <a:off x="629725" y="1636276"/>
            <a:ext cx="6796500" cy="492412"/>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5. POLÍTICAS PÚBLICAS, PROGRAMAS E PROJETOS </a:t>
            </a:r>
            <a:endParaRPr/>
          </a:p>
        </p:txBody>
      </p:sp>
      <p:pic>
        <p:nvPicPr>
          <p:cNvPr id="113" name="Google Shape;113;ge176e97d81_1_44"/>
          <p:cNvPicPr preferRelativeResize="0"/>
          <p:nvPr/>
        </p:nvPicPr>
        <p:blipFill rotWithShape="1">
          <a:blip r:embed="rId5">
            <a:alphaModFix/>
          </a:blip>
          <a:srcRect b="0" l="0" r="0" t="0"/>
          <a:stretch/>
        </p:blipFill>
        <p:spPr>
          <a:xfrm>
            <a:off x="11207860" y="5450844"/>
            <a:ext cx="531519" cy="5315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9"/>
          <p:cNvSpPr txBox="1"/>
          <p:nvPr/>
        </p:nvSpPr>
        <p:spPr>
          <a:xfrm>
            <a:off x="627550" y="2228475"/>
            <a:ext cx="6090900" cy="2555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A Fitoterapia é uma prática integrativa inserida no Ministério da Saúde, em 1988. Por essa razão, encontramos programas e projetos implantados há décadas em alguns estados brasileiros. Porém, a regulamentação de programas estaduais/municipais foi incrementada com a aprovação das políticas nacionais e o incentivo de recursos para ampliação de serviços de Práticas Integrativas e Complementares no SUS.</a:t>
            </a:r>
            <a:endParaRPr b="0" i="0" sz="1600" u="none" cap="none" strike="noStrike">
              <a:solidFill>
                <a:schemeClr val="dk1"/>
              </a:solidFill>
              <a:latin typeface="Helvetica Neue"/>
              <a:ea typeface="Helvetica Neue"/>
              <a:cs typeface="Helvetica Neue"/>
              <a:sym typeface="Helvetica Neue"/>
            </a:endParaRPr>
          </a:p>
        </p:txBody>
      </p:sp>
      <p:sp>
        <p:nvSpPr>
          <p:cNvPr id="120" name="Google Shape;120;p29"/>
          <p:cNvSpPr txBox="1"/>
          <p:nvPr/>
        </p:nvSpPr>
        <p:spPr>
          <a:xfrm>
            <a:off x="6260334" y="2469777"/>
            <a:ext cx="51099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9"/>
          <p:cNvSpPr txBox="1"/>
          <p:nvPr/>
        </p:nvSpPr>
        <p:spPr>
          <a:xfrm>
            <a:off x="627550" y="1614331"/>
            <a:ext cx="6357450" cy="492412"/>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6. A FITOTERAPIA NOS ESTADOS E MUNICÍPIOS</a:t>
            </a:r>
            <a:endParaRPr/>
          </a:p>
        </p:txBody>
      </p:sp>
      <p:pic>
        <p:nvPicPr>
          <p:cNvPr id="122" name="Google Shape;122;p29"/>
          <p:cNvPicPr preferRelativeResize="0"/>
          <p:nvPr/>
        </p:nvPicPr>
        <p:blipFill rotWithShape="1">
          <a:blip r:embed="rId4">
            <a:alphaModFix/>
          </a:blip>
          <a:srcRect b="0" l="0" r="0" t="0"/>
          <a:stretch/>
        </p:blipFill>
        <p:spPr>
          <a:xfrm>
            <a:off x="7901400" y="1944715"/>
            <a:ext cx="3120200" cy="4039628"/>
          </a:xfrm>
          <a:prstGeom prst="rect">
            <a:avLst/>
          </a:prstGeom>
          <a:noFill/>
          <a:ln>
            <a:noFill/>
          </a:ln>
        </p:spPr>
      </p:pic>
      <p:sp>
        <p:nvSpPr>
          <p:cNvPr id="123" name="Google Shape;123;p29"/>
          <p:cNvSpPr txBox="1"/>
          <p:nvPr/>
        </p:nvSpPr>
        <p:spPr>
          <a:xfrm>
            <a:off x="7901400" y="6003131"/>
            <a:ext cx="312020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Monografias de Plantas Medicinais de Interesse ao  SUS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ANVISA, 2018</a:t>
            </a:r>
            <a:endParaRPr b="0" i="0" sz="1200" u="none" cap="none" strike="noStrike">
              <a:solidFill>
                <a:srgbClr val="000000"/>
              </a:solidFill>
              <a:latin typeface="Helvetica Neue"/>
              <a:ea typeface="Helvetica Neue"/>
              <a:cs typeface="Helvetica Neue"/>
              <a:sym typeface="Helvetica Neue"/>
            </a:endParaRPr>
          </a:p>
        </p:txBody>
      </p:sp>
      <p:pic>
        <p:nvPicPr>
          <p:cNvPr id="124" name="Google Shape;124;p29"/>
          <p:cNvPicPr preferRelativeResize="0"/>
          <p:nvPr/>
        </p:nvPicPr>
        <p:blipFill rotWithShape="1">
          <a:blip r:embed="rId5">
            <a:alphaModFix/>
          </a:blip>
          <a:srcRect b="0" l="0" r="0" t="0"/>
          <a:stretch/>
        </p:blipFill>
        <p:spPr>
          <a:xfrm>
            <a:off x="11161082" y="5471612"/>
            <a:ext cx="531519" cy="5315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30"/>
          <p:cNvSpPr txBox="1"/>
          <p:nvPr/>
        </p:nvSpPr>
        <p:spPr>
          <a:xfrm>
            <a:off x="762000" y="2222501"/>
            <a:ext cx="5956200" cy="403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Os Estados ou Municípios devem adotar o programa de plantas medicinais e fitoterápicos da melhor forma entre os diferentes níveis de complexidade e de acordo com as suas necessidades. </a:t>
            </a:r>
            <a:endParaRPr sz="1600">
              <a:solidFill>
                <a:schemeClr val="dk1"/>
              </a:solidFill>
              <a:latin typeface="Helvetica Neue"/>
              <a:ea typeface="Helvetica Neue"/>
              <a:cs typeface="Helvetica Neue"/>
              <a:sym typeface="Helvetica Neue"/>
            </a:endParaRPr>
          </a:p>
          <a:p>
            <a:pPr indent="457200" lvl="0" marL="0" rtl="0" algn="just">
              <a:lnSpc>
                <a:spcPct val="150000"/>
              </a:lnSpc>
              <a:spcBef>
                <a:spcPts val="0"/>
              </a:spcBef>
              <a:spcAft>
                <a:spcPts val="0"/>
              </a:spcAft>
              <a:buClr>
                <a:schemeClr val="dk1"/>
              </a:buClr>
              <a:buSzPts val="1100"/>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Helvetica Neue"/>
                <a:ea typeface="Helvetica Neue"/>
                <a:cs typeface="Helvetica Neue"/>
                <a:sym typeface="Helvetica Neue"/>
              </a:rPr>
              <a:t>O Ministério da Saúde publica desde 2009 a RENISUS – Relação Nacional de Plantas Medicinais  de Interesse do Sistema Único de Saúde, com a finalidade de orientar pesquisas e estudos  de 71 espécies vegetais com avanços nas etapas da cadeia produtiva e de geração de produtos de interesse ao SUS.</a:t>
            </a:r>
            <a:endParaRPr sz="1600">
              <a:solidFill>
                <a:schemeClr val="dk1"/>
              </a:solidFill>
              <a:latin typeface="Helvetica Neue"/>
              <a:ea typeface="Helvetica Neue"/>
              <a:cs typeface="Helvetica Neue"/>
              <a:sym typeface="Helvetica Neue"/>
            </a:endParaRPr>
          </a:p>
        </p:txBody>
      </p:sp>
      <p:sp>
        <p:nvSpPr>
          <p:cNvPr id="131" name="Google Shape;131;p30"/>
          <p:cNvSpPr txBox="1"/>
          <p:nvPr/>
        </p:nvSpPr>
        <p:spPr>
          <a:xfrm>
            <a:off x="6260334" y="2009538"/>
            <a:ext cx="5109900" cy="307800"/>
          </a:xfrm>
          <a:prstGeom prst="rect">
            <a:avLst/>
          </a:prstGeom>
          <a:noFill/>
          <a:ln>
            <a:noFill/>
          </a:ln>
        </p:spPr>
        <p:txBody>
          <a:bodyPr anchorCtr="0" anchor="t" bIns="45700" lIns="91425" spcFirstLastPara="1" rIns="91425" wrap="square" tIns="45700">
            <a:spAutoFit/>
          </a:bodyPr>
          <a:lstStyle/>
          <a:p>
            <a:pPr indent="0" lvl="0" marL="45720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0"/>
          <p:cNvSpPr txBox="1"/>
          <p:nvPr/>
        </p:nvSpPr>
        <p:spPr>
          <a:xfrm>
            <a:off x="617025" y="1593425"/>
            <a:ext cx="9977100" cy="492412"/>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1" i="0" lang="pt-BR" sz="2000" u="none" cap="none" strike="noStrike">
                <a:solidFill>
                  <a:srgbClr val="89B661"/>
                </a:solidFill>
                <a:latin typeface="Helvetica Neue"/>
                <a:ea typeface="Helvetica Neue"/>
                <a:cs typeface="Helvetica Neue"/>
                <a:sym typeface="Helvetica Neue"/>
              </a:rPr>
              <a:t>6. A FITOTERAPIA NOS ESTADOS E MUNICÍPIOS</a:t>
            </a:r>
            <a:endParaRPr/>
          </a:p>
        </p:txBody>
      </p:sp>
      <p:pic>
        <p:nvPicPr>
          <p:cNvPr id="133" name="Google Shape;133;p30"/>
          <p:cNvPicPr preferRelativeResize="0"/>
          <p:nvPr/>
        </p:nvPicPr>
        <p:blipFill rotWithShape="1">
          <a:blip r:embed="rId4">
            <a:alphaModFix/>
          </a:blip>
          <a:srcRect b="0" l="0" r="0" t="0"/>
          <a:stretch/>
        </p:blipFill>
        <p:spPr>
          <a:xfrm>
            <a:off x="7837472" y="1808063"/>
            <a:ext cx="3262170" cy="4223413"/>
          </a:xfrm>
          <a:prstGeom prst="rect">
            <a:avLst/>
          </a:prstGeom>
          <a:noFill/>
          <a:ln>
            <a:noFill/>
          </a:ln>
        </p:spPr>
      </p:pic>
      <p:sp>
        <p:nvSpPr>
          <p:cNvPr id="134" name="Google Shape;134;p30"/>
          <p:cNvSpPr txBox="1"/>
          <p:nvPr/>
        </p:nvSpPr>
        <p:spPr>
          <a:xfrm>
            <a:off x="7837472" y="5995788"/>
            <a:ext cx="326217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Monografias de Plantas Medicinais de Interesse ao  SUS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ANVISA, 2018</a:t>
            </a:r>
            <a:endParaRPr b="0" i="0" sz="1200" u="none" cap="none" strike="noStrike">
              <a:solidFill>
                <a:srgbClr val="000000"/>
              </a:solidFill>
              <a:latin typeface="Helvetica Neue"/>
              <a:ea typeface="Helvetica Neue"/>
              <a:cs typeface="Helvetica Neue"/>
              <a:sym typeface="Helvetica Neue"/>
            </a:endParaRPr>
          </a:p>
        </p:txBody>
      </p:sp>
      <p:pic>
        <p:nvPicPr>
          <p:cNvPr id="135" name="Google Shape;135;p30"/>
          <p:cNvPicPr preferRelativeResize="0"/>
          <p:nvPr/>
        </p:nvPicPr>
        <p:blipFill rotWithShape="1">
          <a:blip r:embed="rId5">
            <a:alphaModFix/>
          </a:blip>
          <a:srcRect b="0" l="0" r="0" t="0"/>
          <a:stretch/>
        </p:blipFill>
        <p:spPr>
          <a:xfrm>
            <a:off x="11223626" y="5477073"/>
            <a:ext cx="531519" cy="5315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2020-04-02T17:05:55Z</dcterms:created>
  <dc:creator>Samuel Brauer</dc:creator>
</cp:coreProperties>
</file>